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9" r:id="rId8"/>
    <p:sldId id="280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7" r:id="rId33"/>
    <p:sldId id="328" r:id="rId34"/>
    <p:sldId id="329" r:id="rId35"/>
    <p:sldId id="330" r:id="rId36"/>
    <p:sldId id="331" r:id="rId37"/>
    <p:sldId id="332" r:id="rId38"/>
    <p:sldId id="363" r:id="rId39"/>
  </p:sldIdLst>
  <p:sldSz cx="9144000" cy="6858000" type="screen4x3"/>
  <p:notesSz cx="9144000" cy="6858000"/>
  <p:embeddedFontLs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JFTJHP+Arial Bold" charset="0"/>
      <p:regular r:id="rId44"/>
    </p:embeddedFont>
    <p:embeddedFont>
      <p:font typeface="OQBNPC+Arial" charset="0"/>
      <p:regular r:id="rId45"/>
    </p:embeddedFont>
    <p:embeddedFont>
      <p:font typeface="OPUJEV+Arial" charset="0"/>
      <p:regular r:id="rId46"/>
    </p:embeddedFont>
    <p:embeddedFont>
      <p:font typeface="HPCKRT+Arial Bold" charset="0"/>
      <p:regular r:id="rId47"/>
    </p:embeddedFont>
    <p:embeddedFont>
      <p:font typeface="WRRRPV+Wingdings" charset="2"/>
      <p:regular r:id="rId48"/>
    </p:embeddedFont>
    <p:embeddedFont>
      <p:font typeface="FCUQCU+Times New Roman" charset="0"/>
      <p:regular r:id="rId49"/>
    </p:embeddedFont>
    <p:embeddedFont>
      <p:font typeface="FTFCMC+Times New Roman" charset="0"/>
      <p:regular r:id="rId50"/>
    </p:embeddedFont>
    <p:embeddedFont>
      <p:font typeface="UNOBGO+Times New Roman Bold" charset="0"/>
      <p:regular r:id="rId51"/>
    </p:embeddedFont>
    <p:embeddedFont>
      <p:font typeface="AUIFGC+Times New Roman Bold" charset="0"/>
      <p:regular r:id="rId5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2629" y="1574378"/>
            <a:ext cx="7708046" cy="862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0" dirty="0">
                <a:solidFill>
                  <a:srgbClr val="FF0000"/>
                </a:solidFill>
                <a:latin typeface="JFTJHP+Arial Bold"/>
                <a:cs typeface="JFTJHP+Arial Bold"/>
              </a:rPr>
              <a:t>Нормативная</a:t>
            </a:r>
            <a:r>
              <a:rPr sz="2800" b="1" spc="55" dirty="0">
                <a:solidFill>
                  <a:srgbClr val="FF0000"/>
                </a:solidFill>
                <a:latin typeface="JFTJHP+Arial Bold"/>
                <a:cs typeface="JFTJHP+Arial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FTJHP+Arial Bold"/>
                <a:cs typeface="JFTJHP+Arial Bold"/>
              </a:rPr>
              <a:t>база реализации</a:t>
            </a:r>
            <a:r>
              <a:rPr sz="2800" b="1" spc="42" dirty="0">
                <a:solidFill>
                  <a:srgbClr val="FF0000"/>
                </a:solidFill>
                <a:latin typeface="JFTJHP+Arial Bold"/>
                <a:cs typeface="JFTJHP+Arial Bold"/>
              </a:rPr>
              <a:t> </a:t>
            </a:r>
            <a:r>
              <a:rPr sz="2800" b="1" spc="-22" dirty="0">
                <a:solidFill>
                  <a:srgbClr val="FF0000"/>
                </a:solidFill>
                <a:latin typeface="JFTJHP+Arial Bold"/>
                <a:cs typeface="JFTJHP+Arial Bold"/>
              </a:rPr>
              <a:t>технологии</a:t>
            </a:r>
          </a:p>
          <a:p>
            <a:pPr marL="2371623" marR="0">
              <a:lnSpc>
                <a:spcPts val="3123"/>
              </a:lnSpc>
              <a:spcBef>
                <a:spcPts val="288"/>
              </a:spcBef>
              <a:spcAft>
                <a:spcPts val="0"/>
              </a:spcAft>
            </a:pPr>
            <a:r>
              <a:rPr sz="2800" b="1" dirty="0">
                <a:solidFill>
                  <a:srgbClr val="FF0000"/>
                </a:solidFill>
                <a:latin typeface="JFTJHP+Arial Bold"/>
                <a:cs typeface="JFTJHP+Arial Bold"/>
              </a:rPr>
              <a:t>наставничества</a:t>
            </a:r>
          </a:p>
        </p:txBody>
      </p:sp>
      <p:pic>
        <p:nvPicPr>
          <p:cNvPr id="4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12108" y="646030"/>
            <a:ext cx="2379874" cy="43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39" dirty="0">
                <a:solidFill>
                  <a:srgbClr val="FF0000"/>
                </a:solidFill>
                <a:latin typeface="JFTJHP+Arial Bold"/>
                <a:cs typeface="JFTJHP+Arial Bold"/>
              </a:rPr>
              <a:t>НАСТАВНИК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6292" y="1806893"/>
            <a:ext cx="280473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0" dirty="0">
                <a:solidFill>
                  <a:srgbClr val="000000"/>
                </a:solidFill>
                <a:latin typeface="JFTJHP+Arial Bold"/>
                <a:cs typeface="JFTJHP+Arial Bold"/>
              </a:rPr>
              <a:t>Человек</a:t>
            </a:r>
            <a:r>
              <a:rPr sz="1800" b="1" spc="1224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обладающий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57549" y="1806893"/>
            <a:ext cx="4725835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определенным</a:t>
            </a:r>
            <a:r>
              <a:rPr sz="1800" b="1" spc="1230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опытом</a:t>
            </a:r>
            <a:r>
              <a:rPr sz="1800" b="1" spc="1230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и</a:t>
            </a:r>
            <a:r>
              <a:rPr sz="1800" b="1" spc="1213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знаниями,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6292" y="2093405"/>
            <a:ext cx="7820137" cy="842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высоким</a:t>
            </a:r>
            <a:r>
              <a:rPr sz="1800" b="1" spc="653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уровнем</a:t>
            </a:r>
            <a:r>
              <a:rPr sz="1800" b="1" spc="656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коммуникации,</a:t>
            </a:r>
            <a:r>
              <a:rPr sz="1800" b="1" spc="651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стремящийся</a:t>
            </a:r>
            <a:r>
              <a:rPr sz="1800" b="1" spc="647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spc="-16" dirty="0">
                <a:solidFill>
                  <a:srgbClr val="000000"/>
                </a:solidFill>
                <a:latin typeface="JFTJHP+Arial Bold"/>
                <a:cs typeface="JFTJHP+Arial Bold"/>
              </a:rPr>
              <a:t>помочь</a:t>
            </a:r>
            <a:r>
              <a:rPr sz="1800" b="1" spc="652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своему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spc="-10" dirty="0">
                <a:solidFill>
                  <a:srgbClr val="000000"/>
                </a:solidFill>
                <a:latin typeface="JFTJHP+Arial Bold"/>
                <a:cs typeface="JFTJHP+Arial Bold"/>
              </a:rPr>
              <a:t>подопечному</a:t>
            </a:r>
            <a:r>
              <a:rPr sz="1800" b="1" spc="251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приобрести</a:t>
            </a:r>
            <a:r>
              <a:rPr sz="1800" b="1" spc="264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опыт</a:t>
            </a:r>
            <a:r>
              <a:rPr sz="1800" b="1" spc="211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необходимый</a:t>
            </a:r>
            <a:r>
              <a:rPr sz="1800" b="1" spc="253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и</a:t>
            </a:r>
            <a:r>
              <a:rPr sz="1800" b="1" spc="241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достаточный</a:t>
            </a:r>
            <a:r>
              <a:rPr sz="1800" b="1" spc="256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для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овладения</a:t>
            </a:r>
            <a:r>
              <a:rPr sz="1800" b="1" spc="18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spc="-10" dirty="0">
                <a:solidFill>
                  <a:srgbClr val="000000"/>
                </a:solidFill>
                <a:latin typeface="JFTJHP+Arial Bold"/>
                <a:cs typeface="JFTJHP+Arial Bold"/>
              </a:rPr>
              <a:t>профессией</a:t>
            </a:r>
            <a:r>
              <a:rPr sz="1800" b="1" dirty="0">
                <a:solidFill>
                  <a:srgbClr val="000000"/>
                </a:solidFill>
                <a:latin typeface="HPCKRT+Arial Bold"/>
                <a:cs typeface="HPCKRT+Arial Bold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6292" y="3577781"/>
            <a:ext cx="4941889" cy="166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Наставник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наставничества,</a:t>
            </a:r>
            <a:r>
              <a:rPr sz="1800" b="1" spc="1969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имеющий</a:t>
            </a:r>
            <a:r>
              <a:rPr sz="1800" b="1" spc="1954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успешный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опыт</a:t>
            </a:r>
            <a:r>
              <a:rPr sz="1800" b="1" spc="7426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достижении</a:t>
            </a:r>
            <a:r>
              <a:rPr sz="1800" b="1" spc="2925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жизненного,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личностного</a:t>
            </a:r>
            <a:r>
              <a:rPr sz="1800" b="1" spc="7497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профессионального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spc="-23" dirty="0">
                <a:solidFill>
                  <a:srgbClr val="000000"/>
                </a:solidFill>
                <a:latin typeface="JFTJHP+Arial Bold"/>
                <a:cs typeface="JFTJHP+Arial Bold"/>
              </a:rPr>
              <a:t>результата,</a:t>
            </a:r>
            <a:r>
              <a:rPr sz="1800" b="1" spc="1482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spc="-14" dirty="0">
                <a:solidFill>
                  <a:srgbClr val="000000"/>
                </a:solidFill>
                <a:latin typeface="JFTJHP+Arial Bold"/>
                <a:cs typeface="JFTJHP+Arial Bold"/>
              </a:rPr>
              <a:t>готовый</a:t>
            </a:r>
            <a:r>
              <a:rPr sz="1800" b="1" spc="1473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и</a:t>
            </a:r>
            <a:r>
              <a:rPr sz="1800" b="1" spc="1453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компетентный</a:t>
            </a:r>
          </a:p>
          <a:p>
            <a:pPr marL="0" marR="0">
              <a:lnSpc>
                <a:spcPts val="2013"/>
              </a:lnSpc>
              <a:spcBef>
                <a:spcPts val="146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поделиться</a:t>
            </a:r>
            <a:r>
              <a:rPr sz="1800" b="1" spc="2657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spc="-12" dirty="0">
                <a:solidFill>
                  <a:srgbClr val="000000"/>
                </a:solidFill>
                <a:latin typeface="JFTJHP+Arial Bold"/>
                <a:cs typeface="JFTJHP+Arial Bold"/>
              </a:rPr>
              <a:t>опытом</a:t>
            </a:r>
            <a:r>
              <a:rPr sz="1800" b="1" spc="2675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и</a:t>
            </a:r>
            <a:r>
              <a:rPr sz="1800" b="1" spc="2641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навыками,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54631" y="3577781"/>
            <a:ext cx="335252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HPCKRT+Arial Bold"/>
                <a:cs typeface="HPCKRT+Arial Bold"/>
              </a:rPr>
              <a:t>-</a:t>
            </a:r>
            <a:r>
              <a:rPr sz="1800" b="1" spc="26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участник</a:t>
            </a:r>
            <a:r>
              <a:rPr sz="1800" b="1" spc="2613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программы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84654" y="4126421"/>
            <a:ext cx="29293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в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45715" y="4400741"/>
            <a:ext cx="29293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6292" y="5223955"/>
            <a:ext cx="4942096" cy="842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0" dirty="0">
                <a:solidFill>
                  <a:srgbClr val="000000"/>
                </a:solidFill>
                <a:latin typeface="JFTJHP+Arial Bold"/>
                <a:cs typeface="JFTJHP+Arial Bold"/>
              </a:rPr>
              <a:t>необходимыми</a:t>
            </a:r>
            <a:r>
              <a:rPr sz="1800" b="1" spc="2378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для</a:t>
            </a:r>
            <a:r>
              <a:rPr sz="1800" b="1" spc="2379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стимуляции</a:t>
            </a:r>
            <a:r>
              <a:rPr sz="1800" b="1" spc="2387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и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поддержки процессов</a:t>
            </a:r>
            <a:r>
              <a:rPr sz="1800" b="1" spc="12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самореализации</a:t>
            </a:r>
            <a:r>
              <a:rPr sz="1800" b="1" spc="52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и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самосовершенствования</a:t>
            </a:r>
            <a:r>
              <a:rPr sz="1800" b="1" spc="70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spc="-10" dirty="0">
                <a:solidFill>
                  <a:srgbClr val="000000"/>
                </a:solidFill>
                <a:latin typeface="JFTJHP+Arial Bold"/>
                <a:cs typeface="JFTJHP+Arial Bold"/>
              </a:rPr>
              <a:t>наставляемого</a:t>
            </a:r>
            <a:r>
              <a:rPr sz="1800" b="1" dirty="0">
                <a:solidFill>
                  <a:srgbClr val="000000"/>
                </a:solidFill>
                <a:latin typeface="HPCKRT+Arial Bold"/>
                <a:cs typeface="HPCKRT+Arial Bold"/>
              </a:rPr>
              <a:t>.</a:t>
            </a:r>
          </a:p>
        </p:txBody>
      </p:sp>
      <p:pic>
        <p:nvPicPr>
          <p:cNvPr id="12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82670" y="646030"/>
            <a:ext cx="3034921" cy="43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68" dirty="0">
                <a:solidFill>
                  <a:srgbClr val="FF0000"/>
                </a:solidFill>
                <a:latin typeface="JFTJHP+Arial Bold"/>
                <a:cs typeface="JFTJHP+Arial Bold"/>
              </a:rPr>
              <a:t>НАСТА</a:t>
            </a:r>
            <a:r>
              <a:rPr sz="2800" b="1" spc="-748" dirty="0">
                <a:solidFill>
                  <a:srgbClr val="FF0000"/>
                </a:solidFill>
                <a:latin typeface="JFTJHP+Arial Bold"/>
                <a:cs typeface="JFTJHP+Arial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FTJHP+Arial Bold"/>
                <a:cs typeface="JFTJHP+Arial Bold"/>
              </a:rPr>
              <a:t>ЛЯЕМЫЙ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3719" y="1806893"/>
            <a:ext cx="7532122" cy="140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Наставляемый</a:t>
            </a:r>
            <a:r>
              <a:rPr sz="1800" b="1" spc="156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HPCKRT+Arial Bold"/>
                <a:cs typeface="HPCKRT+Arial Bold"/>
              </a:rPr>
              <a:t>-</a:t>
            </a:r>
            <a:r>
              <a:rPr sz="1800" b="1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участник</a:t>
            </a:r>
            <a:r>
              <a:rPr sz="1800" b="1" spc="154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программы</a:t>
            </a:r>
            <a:r>
              <a:rPr sz="1800" b="1" spc="159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наставничества,</a:t>
            </a:r>
            <a:r>
              <a:rPr sz="1800" b="1" spc="158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spc="-13" dirty="0">
                <a:solidFill>
                  <a:srgbClr val="000000"/>
                </a:solidFill>
                <a:latin typeface="JFTJHP+Arial Bold"/>
                <a:cs typeface="JFTJHP+Arial Bold"/>
              </a:rPr>
              <a:t>который</a:t>
            </a:r>
          </a:p>
          <a:p>
            <a:pPr marL="0" marR="0">
              <a:lnSpc>
                <a:spcPts val="2010"/>
              </a:lnSpc>
              <a:spcBef>
                <a:spcPts val="295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через</a:t>
            </a:r>
            <a:r>
              <a:rPr sz="1800" b="1" spc="769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взаимодействие</a:t>
            </a:r>
            <a:r>
              <a:rPr sz="1800" b="1" spc="763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с</a:t>
            </a:r>
            <a:r>
              <a:rPr sz="1800" b="1" spc="767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наставником</a:t>
            </a:r>
            <a:r>
              <a:rPr sz="1800" b="1" spc="770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и</a:t>
            </a:r>
            <a:r>
              <a:rPr sz="1800" b="1" spc="757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при</a:t>
            </a:r>
            <a:r>
              <a:rPr sz="1800" b="1" spc="752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spc="-11" dirty="0">
                <a:solidFill>
                  <a:srgbClr val="000000"/>
                </a:solidFill>
                <a:latin typeface="JFTJHP+Arial Bold"/>
                <a:cs typeface="JFTJHP+Arial Bold"/>
              </a:rPr>
              <a:t>его</a:t>
            </a:r>
            <a:r>
              <a:rPr sz="1800" b="1" spc="776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помощи</a:t>
            </a:r>
            <a:r>
              <a:rPr sz="1800" b="1" spc="773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и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поддержке</a:t>
            </a:r>
            <a:r>
              <a:rPr sz="1800" b="1" spc="2042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решает</a:t>
            </a:r>
            <a:r>
              <a:rPr sz="1800" b="1" spc="2029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конкретные</a:t>
            </a:r>
            <a:r>
              <a:rPr sz="1800" b="1" spc="2059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жизненные,</a:t>
            </a:r>
            <a:r>
              <a:rPr sz="1800" b="1" spc="2043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личные</a:t>
            </a:r>
            <a:r>
              <a:rPr sz="1800" b="1" spc="2067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и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профессиональные</a:t>
            </a:r>
            <a:r>
              <a:rPr sz="1800" b="1" spc="1612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spc="-11" dirty="0">
                <a:solidFill>
                  <a:srgbClr val="000000"/>
                </a:solidFill>
                <a:latin typeface="JFTJHP+Arial Bold"/>
                <a:cs typeface="JFTJHP+Arial Bold"/>
              </a:rPr>
              <a:t>задачи,</a:t>
            </a:r>
            <a:r>
              <a:rPr sz="1800" b="1" spc="1609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приобретает</a:t>
            </a:r>
            <a:r>
              <a:rPr sz="1800" b="1" spc="1575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новый</a:t>
            </a:r>
            <a:r>
              <a:rPr sz="1800" b="1" spc="1600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опыт</a:t>
            </a:r>
            <a:r>
              <a:rPr sz="1800" b="1" spc="1580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и</a:t>
            </a:r>
          </a:p>
          <a:p>
            <a:pPr marL="0" marR="0">
              <a:lnSpc>
                <a:spcPts val="2013"/>
              </a:lnSpc>
              <a:spcBef>
                <a:spcPts val="146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развивает</a:t>
            </a:r>
            <a:r>
              <a:rPr sz="1800" b="1" spc="79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новые</a:t>
            </a:r>
            <a:r>
              <a:rPr sz="1800" b="1" spc="96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навыки</a:t>
            </a:r>
            <a:r>
              <a:rPr sz="1800" b="1" spc="100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и</a:t>
            </a:r>
            <a:r>
              <a:rPr sz="1800" b="1" spc="97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компетенции</a:t>
            </a:r>
            <a:r>
              <a:rPr sz="1800" b="1" dirty="0">
                <a:solidFill>
                  <a:srgbClr val="000000"/>
                </a:solidFill>
                <a:latin typeface="HPCKRT+Arial Bold"/>
                <a:cs typeface="HPCKRT+Arial Bold"/>
              </a:rPr>
              <a:t>.</a:t>
            </a:r>
            <a:r>
              <a:rPr sz="1800" b="1" spc="1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В</a:t>
            </a:r>
            <a:r>
              <a:rPr sz="1800" b="1" spc="96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конкретных</a:t>
            </a:r>
            <a:r>
              <a:rPr sz="1800" b="1" spc="115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spc="-14" dirty="0">
                <a:solidFill>
                  <a:srgbClr val="000000"/>
                </a:solidFill>
                <a:latin typeface="JFTJHP+Arial Bold"/>
                <a:cs typeface="JFTJHP+Arial Bold"/>
              </a:rPr>
              <a:t>формах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53719" y="3190939"/>
            <a:ext cx="183497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наставляемый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47060" y="3190939"/>
            <a:ext cx="86231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8" dirty="0">
                <a:solidFill>
                  <a:srgbClr val="000000"/>
                </a:solidFill>
                <a:latin typeface="JFTJHP+Arial Bold"/>
                <a:cs typeface="JFTJHP+Arial Bold"/>
              </a:rPr>
              <a:t>может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61942" y="3190939"/>
            <a:ext cx="74131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быть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67223" y="3190939"/>
            <a:ext cx="137956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определен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04582" y="3190939"/>
            <a:ext cx="128758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термином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53719" y="3465259"/>
            <a:ext cx="203020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"обучающийся"</a:t>
            </a:r>
            <a:r>
              <a:rPr sz="1800" b="1" dirty="0">
                <a:solidFill>
                  <a:srgbClr val="000000"/>
                </a:solidFill>
                <a:latin typeface="HPCKRT+Arial Bold"/>
                <a:cs typeface="HPCKRT+Arial Bold"/>
              </a:rPr>
              <a:t>.</a:t>
            </a:r>
          </a:p>
        </p:txBody>
      </p:sp>
      <p:pic>
        <p:nvPicPr>
          <p:cNvPr id="11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3445" y="2478465"/>
            <a:ext cx="229769" cy="701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WRRRPV+Wingdings"/>
                <a:cs typeface="WRRRPV+Wingdings"/>
              </a:rPr>
              <a:t></a:t>
            </a:r>
          </a:p>
          <a:p>
            <a:pPr marL="0" marR="0">
              <a:lnSpc>
                <a:spcPts val="905"/>
              </a:lnSpc>
              <a:spcBef>
                <a:spcPts val="3414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WRRRPV+Wingdings"/>
                <a:cs typeface="WRRRPV+Wingdings"/>
              </a:rPr>
              <a:t>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3757" y="2364677"/>
            <a:ext cx="7899012" cy="1665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Процесс передачи</a:t>
            </a:r>
            <a:r>
              <a:rPr sz="1800" b="1" spc="18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опыта</a:t>
            </a:r>
            <a:r>
              <a:rPr sz="1800" b="1" spc="38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и знаний</a:t>
            </a:r>
            <a:r>
              <a:rPr sz="1800" b="1" spc="13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spc="-43" dirty="0">
                <a:solidFill>
                  <a:srgbClr val="000000"/>
                </a:solidFill>
                <a:latin typeface="JFTJHP+Arial Bold"/>
                <a:cs typeface="JFTJHP+Arial Bold"/>
              </a:rPr>
              <a:t>от</a:t>
            </a:r>
            <a:r>
              <a:rPr sz="1800" b="1" spc="38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старших</a:t>
            </a:r>
            <a:r>
              <a:rPr sz="1800" b="1" spc="52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к младшим</a:t>
            </a:r>
            <a:r>
              <a:rPr sz="1800" b="1" spc="55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членам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spc="-12" dirty="0">
                <a:solidFill>
                  <a:srgbClr val="000000"/>
                </a:solidFill>
                <a:latin typeface="JFTJHP+Arial Bold"/>
                <a:cs typeface="JFTJHP+Arial Bold"/>
              </a:rPr>
              <a:t>общества;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Форма</a:t>
            </a:r>
            <a:r>
              <a:rPr sz="1800" b="1" spc="1627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индивидуальной</a:t>
            </a:r>
            <a:r>
              <a:rPr sz="1800" b="1" spc="1648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spc="-12" dirty="0">
                <a:solidFill>
                  <a:srgbClr val="000000"/>
                </a:solidFill>
                <a:latin typeface="JFTJHP+Arial Bold"/>
                <a:cs typeface="JFTJHP+Arial Bold"/>
              </a:rPr>
              <a:t>работы</a:t>
            </a:r>
            <a:r>
              <a:rPr sz="1800" b="1" spc="1635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с</a:t>
            </a:r>
            <a:r>
              <a:rPr sz="1800" b="1" spc="1631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вновь</a:t>
            </a:r>
            <a:r>
              <a:rPr sz="1800" b="1" spc="1621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принятыми</a:t>
            </a:r>
            <a:r>
              <a:rPr sz="1800" b="1" spc="1627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или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переведенными</a:t>
            </a:r>
            <a:r>
              <a:rPr sz="1800" b="1" spc="77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на</a:t>
            </a:r>
            <a:r>
              <a:rPr sz="1800" b="1" spc="66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spc="-10" dirty="0">
                <a:solidFill>
                  <a:srgbClr val="000000"/>
                </a:solidFill>
                <a:latin typeface="JFTJHP+Arial Bold"/>
                <a:cs typeface="JFTJHP+Arial Bold"/>
              </a:rPr>
              <a:t>другую</a:t>
            </a:r>
            <a:r>
              <a:rPr sz="1800" b="1" spc="96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должность</a:t>
            </a:r>
            <a:r>
              <a:rPr sz="1800" b="1" spc="70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работниками</a:t>
            </a:r>
            <a:r>
              <a:rPr sz="1800" b="1" spc="81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по</a:t>
            </a:r>
            <a:r>
              <a:rPr sz="1800" b="1" spc="76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введению</a:t>
            </a:r>
            <a:r>
              <a:rPr sz="1800" b="1" spc="91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в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профессию</a:t>
            </a:r>
            <a:r>
              <a:rPr sz="1800" b="1" spc="194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и</a:t>
            </a:r>
            <a:r>
              <a:rPr sz="1800" b="1" spc="181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профессиональному</a:t>
            </a:r>
            <a:r>
              <a:rPr sz="1800" b="1" spc="167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развитию,</a:t>
            </a:r>
            <a:r>
              <a:rPr sz="1800" b="1" spc="178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а</a:t>
            </a:r>
            <a:r>
              <a:rPr sz="1800" b="1" spc="191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spc="-11" dirty="0">
                <a:solidFill>
                  <a:srgbClr val="000000"/>
                </a:solidFill>
                <a:latin typeface="JFTJHP+Arial Bold"/>
                <a:cs typeface="JFTJHP+Arial Bold"/>
              </a:rPr>
              <a:t>также</a:t>
            </a:r>
            <a:r>
              <a:rPr sz="1800" b="1" spc="180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адаптации</a:t>
            </a:r>
            <a:r>
              <a:rPr sz="1800" b="1" spc="177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в</a:t>
            </a:r>
          </a:p>
          <a:p>
            <a:pPr marL="0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b="1" spc="-17" dirty="0">
                <a:solidFill>
                  <a:srgbClr val="000000"/>
                </a:solidFill>
                <a:latin typeface="JFTJHP+Arial Bold"/>
                <a:cs typeface="JFTJHP+Arial Bold"/>
              </a:rPr>
              <a:t>коллективе</a:t>
            </a:r>
            <a:r>
              <a:rPr sz="1800" b="1" dirty="0">
                <a:solidFill>
                  <a:srgbClr val="000000"/>
                </a:solidFill>
                <a:latin typeface="HPCKRT+Arial Bold"/>
                <a:cs typeface="HPCKRT+Arial Bold"/>
              </a:rPr>
              <a:t>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3445" y="4124639"/>
            <a:ext cx="229769" cy="976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WRRRPV+Wingdings"/>
                <a:cs typeface="WRRRPV+Wingdings"/>
              </a:rPr>
              <a:t></a:t>
            </a:r>
          </a:p>
          <a:p>
            <a:pPr marL="0" marR="0">
              <a:lnSpc>
                <a:spcPts val="905"/>
              </a:lnSpc>
              <a:spcBef>
                <a:spcPts val="5574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WRRRPV+Wingdings"/>
                <a:cs typeface="WRRRPV+Wingdings"/>
              </a:rPr>
              <a:t>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3757" y="4010851"/>
            <a:ext cx="7900172" cy="1390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Планомерная</a:t>
            </a:r>
            <a:r>
              <a:rPr sz="1800" b="1" spc="1092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spc="-12" dirty="0">
                <a:solidFill>
                  <a:srgbClr val="000000"/>
                </a:solidFill>
                <a:latin typeface="JFTJHP+Arial Bold"/>
                <a:cs typeface="JFTJHP+Arial Bold"/>
              </a:rPr>
              <a:t>работа</a:t>
            </a:r>
            <a:r>
              <a:rPr sz="1800" b="1" spc="1091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по</a:t>
            </a:r>
            <a:r>
              <a:rPr sz="1800" b="1" spc="1084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передаче</a:t>
            </a:r>
            <a:r>
              <a:rPr sz="1800" b="1" spc="1073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навыков</a:t>
            </a:r>
            <a:r>
              <a:rPr sz="1800" b="1" spc="1093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spc="-32" dirty="0">
                <a:solidFill>
                  <a:srgbClr val="000000"/>
                </a:solidFill>
                <a:latin typeface="JFTJHP+Arial Bold"/>
                <a:cs typeface="JFTJHP+Arial Bold"/>
              </a:rPr>
              <a:t>от</a:t>
            </a:r>
            <a:r>
              <a:rPr sz="1800" b="1" spc="1110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начальника</a:t>
            </a:r>
            <a:r>
              <a:rPr sz="1800" b="1" spc="1102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к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spc="-17" dirty="0">
                <a:solidFill>
                  <a:srgbClr val="000000"/>
                </a:solidFill>
                <a:latin typeface="JFTJHP+Arial Bold"/>
                <a:cs typeface="JFTJHP+Arial Bold"/>
              </a:rPr>
              <a:t>подчиненному,</a:t>
            </a:r>
            <a:r>
              <a:rPr sz="1800" b="1" spc="184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инструмент</a:t>
            </a:r>
            <a:r>
              <a:rPr sz="1800" b="1" spc="159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воспитания</a:t>
            </a:r>
            <a:r>
              <a:rPr sz="1800" b="1" spc="152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spc="-19" dirty="0">
                <a:solidFill>
                  <a:srgbClr val="000000"/>
                </a:solidFill>
                <a:latin typeface="JFTJHP+Arial Bold"/>
                <a:cs typeface="JFTJHP+Arial Bold"/>
              </a:rPr>
              <a:t>молодых</a:t>
            </a:r>
            <a:r>
              <a:rPr sz="1800" b="1" spc="170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и</a:t>
            </a:r>
            <a:r>
              <a:rPr sz="1800" b="1" spc="157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перспективных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кадров</a:t>
            </a:r>
            <a:r>
              <a:rPr sz="1800" b="1" dirty="0">
                <a:solidFill>
                  <a:srgbClr val="000000"/>
                </a:solidFill>
                <a:latin typeface="HPCKRT+Arial Bold"/>
                <a:cs typeface="HPCKRT+Arial Bold"/>
              </a:rPr>
              <a:t>;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Оказание</a:t>
            </a:r>
            <a:r>
              <a:rPr sz="1800" b="1" spc="716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взаимной</a:t>
            </a:r>
            <a:r>
              <a:rPr sz="1800" b="1" spc="725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помощи,</a:t>
            </a:r>
            <a:r>
              <a:rPr sz="1800" b="1" spc="733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безвозмездных</a:t>
            </a:r>
            <a:r>
              <a:rPr sz="1800" b="1" spc="741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spc="-22" dirty="0">
                <a:solidFill>
                  <a:srgbClr val="000000"/>
                </a:solidFill>
                <a:latin typeface="JFTJHP+Arial Bold"/>
                <a:cs typeface="JFTJHP+Arial Bold"/>
              </a:rPr>
              <a:t>услуг</a:t>
            </a:r>
            <a:r>
              <a:rPr sz="1800" b="1" spc="737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лично</a:t>
            </a:r>
            <a:r>
              <a:rPr sz="1800" b="1" spc="734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либо</a:t>
            </a:r>
          </a:p>
          <a:p>
            <a:pPr marL="0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организованно</a:t>
            </a:r>
            <a:r>
              <a:rPr sz="1800" b="1" spc="17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в духе</a:t>
            </a:r>
            <a:r>
              <a:rPr sz="1800" b="1" spc="36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партнерства</a:t>
            </a:r>
            <a:r>
              <a:rPr sz="1800" b="1" spc="70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JFTJHP+Arial Bold"/>
                <a:cs typeface="JFTJHP+Arial Bold"/>
              </a:rPr>
              <a:t>и</a:t>
            </a:r>
            <a:r>
              <a:rPr sz="1800" b="1" spc="13" dirty="0">
                <a:solidFill>
                  <a:srgbClr val="000000"/>
                </a:solidFill>
                <a:latin typeface="JFTJHP+Arial Bold"/>
                <a:cs typeface="JFTJHP+Arial Bold"/>
              </a:rPr>
              <a:t> </a:t>
            </a:r>
            <a:r>
              <a:rPr sz="1800" b="1" spc="-11" dirty="0">
                <a:solidFill>
                  <a:srgbClr val="000000"/>
                </a:solidFill>
                <a:latin typeface="JFTJHP+Arial Bold"/>
                <a:cs typeface="JFTJHP+Arial Bold"/>
              </a:rPr>
              <a:t>братства</a:t>
            </a:r>
            <a:r>
              <a:rPr sz="1800" b="1" dirty="0">
                <a:solidFill>
                  <a:srgbClr val="000000"/>
                </a:solidFill>
                <a:latin typeface="HPCKRT+Arial Bold"/>
                <a:cs typeface="HPCKRT+Arial Bold"/>
              </a:rPr>
              <a:t>.</a:t>
            </a:r>
          </a:p>
        </p:txBody>
      </p:sp>
      <p:pic>
        <p:nvPicPr>
          <p:cNvPr id="7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5082" y="1651973"/>
            <a:ext cx="6258260" cy="803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OPUJEV+Arial"/>
                <a:cs typeface="OPUJEV+Arial"/>
              </a:rPr>
              <a:t>3. Какими</a:t>
            </a:r>
            <a:r>
              <a:rPr sz="2600" spc="-17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600" dirty="0">
                <a:solidFill>
                  <a:srgbClr val="000000"/>
                </a:solidFill>
                <a:latin typeface="OPUJEV+Arial"/>
                <a:cs typeface="OPUJEV+Arial"/>
              </a:rPr>
              <a:t>качествами</a:t>
            </a:r>
            <a:r>
              <a:rPr sz="2600" spc="-1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600" dirty="0">
                <a:solidFill>
                  <a:srgbClr val="000000"/>
                </a:solidFill>
                <a:latin typeface="OPUJEV+Arial"/>
                <a:cs typeface="OPUJEV+Arial"/>
              </a:rPr>
              <a:t>должен</a:t>
            </a:r>
            <a:r>
              <a:rPr sz="2600" spc="-1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600" spc="-21" dirty="0">
                <a:solidFill>
                  <a:srgbClr val="000000"/>
                </a:solidFill>
                <a:latin typeface="OPUJEV+Arial"/>
                <a:cs typeface="OPUJEV+Arial"/>
              </a:rPr>
              <a:t>обладать</a:t>
            </a:r>
          </a:p>
          <a:p>
            <a:pPr marL="2185670" marR="0">
              <a:lnSpc>
                <a:spcPts val="2909"/>
              </a:lnSpc>
              <a:spcBef>
                <a:spcPts val="21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OPUJEV+Arial"/>
                <a:cs typeface="OPUJEV+Arial"/>
              </a:rPr>
              <a:t>наставник?</a:t>
            </a:r>
          </a:p>
        </p:txBody>
      </p:sp>
      <p:pic>
        <p:nvPicPr>
          <p:cNvPr id="4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57501" y="1651973"/>
            <a:ext cx="5634544" cy="803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OPUJEV+Arial"/>
                <a:cs typeface="OPUJEV+Arial"/>
              </a:rPr>
              <a:t>4. В чём </a:t>
            </a:r>
            <a:r>
              <a:rPr sz="2600" spc="-12" dirty="0">
                <a:solidFill>
                  <a:srgbClr val="000000"/>
                </a:solidFill>
                <a:latin typeface="OPUJEV+Arial"/>
                <a:cs typeface="OPUJEV+Arial"/>
              </a:rPr>
              <a:t>заключается</a:t>
            </a:r>
            <a:r>
              <a:rPr sz="2600" spc="-24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600" dirty="0">
                <a:solidFill>
                  <a:srgbClr val="000000"/>
                </a:solidFill>
                <a:latin typeface="OPUJEV+Arial"/>
                <a:cs typeface="OPUJEV+Arial"/>
              </a:rPr>
              <a:t>деятельность</a:t>
            </a:r>
          </a:p>
          <a:p>
            <a:pPr marL="1777238" marR="0">
              <a:lnSpc>
                <a:spcPts val="2909"/>
              </a:lnSpc>
              <a:spcBef>
                <a:spcPts val="21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OPUJEV+Arial"/>
                <a:cs typeface="OPUJEV+Arial"/>
              </a:rPr>
              <a:t>наставника?</a:t>
            </a:r>
          </a:p>
        </p:txBody>
      </p:sp>
      <p:pic>
        <p:nvPicPr>
          <p:cNvPr id="4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0494" y="1790678"/>
            <a:ext cx="7931713" cy="62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QBNPC+Arial"/>
                <a:cs typeface="OQBNPC+Arial"/>
              </a:rPr>
              <a:t>1.</a:t>
            </a:r>
            <a:r>
              <a:rPr sz="2000" spc="-13" dirty="0">
                <a:solidFill>
                  <a:srgbClr val="000000"/>
                </a:solidFill>
                <a:latin typeface="OPUJEV+Arial"/>
                <a:cs typeface="OPUJEV+Arial"/>
              </a:rPr>
              <a:t>Трансляция</a:t>
            </a:r>
            <a:r>
              <a:rPr sz="2000" spc="46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ценностно</a:t>
            </a:r>
            <a:r>
              <a:rPr sz="2000" dirty="0">
                <a:solidFill>
                  <a:srgbClr val="000000"/>
                </a:solidFill>
                <a:latin typeface="OQBNPC+Arial"/>
                <a:cs typeface="OQBNPC+Arial"/>
              </a:rPr>
              <a:t>-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смысловых</a:t>
            </a:r>
            <a:r>
              <a:rPr sz="2000" spc="42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установок</a:t>
            </a:r>
            <a:r>
              <a:rPr sz="2000" spc="46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OPUJEV+Arial"/>
                <a:cs typeface="OPUJEV+Arial"/>
              </a:rPr>
              <a:t>деятельности,</a:t>
            </a:r>
            <a:r>
              <a:rPr sz="2000" spc="44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в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spc="-11" dirty="0">
                <a:solidFill>
                  <a:srgbClr val="000000"/>
                </a:solidFill>
                <a:latin typeface="OPUJEV+Arial"/>
                <a:cs typeface="OPUJEV+Arial"/>
              </a:rPr>
              <a:t>которую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 совместно</a:t>
            </a:r>
            <a:r>
              <a:rPr sz="2000" spc="-4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spc="-15" dirty="0">
                <a:solidFill>
                  <a:srgbClr val="000000"/>
                </a:solidFill>
                <a:latin typeface="OPUJEV+Arial"/>
                <a:cs typeface="OPUJEV+Arial"/>
              </a:rPr>
              <a:t>вовлечены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 наставник</a:t>
            </a:r>
            <a:r>
              <a:rPr sz="2000" spc="-39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и наставляемый</a:t>
            </a:r>
            <a:r>
              <a:rPr sz="2000" dirty="0">
                <a:solidFill>
                  <a:srgbClr val="000000"/>
                </a:solidFill>
                <a:latin typeface="OQBNPC+Arial"/>
                <a:cs typeface="OQBNPC+Arial"/>
              </a:rPr>
              <a:t>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494" y="2704803"/>
            <a:ext cx="7933763" cy="62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QBNPC+Arial"/>
                <a:cs typeface="OQBNPC+Arial"/>
              </a:rPr>
              <a:t>2.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Выявление</a:t>
            </a:r>
            <a:r>
              <a:rPr sz="2000" spc="155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и</a:t>
            </a:r>
            <a:r>
              <a:rPr sz="2000" spc="155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актуализация</a:t>
            </a:r>
            <a:r>
              <a:rPr sz="2000" spc="1552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у</a:t>
            </a:r>
            <a:r>
              <a:rPr sz="2000" spc="1552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OPUJEV+Arial"/>
                <a:cs typeface="OPUJEV+Arial"/>
              </a:rPr>
              <a:t>наставляемого</a:t>
            </a:r>
            <a:r>
              <a:rPr sz="2000" spc="157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«сильной»</a:t>
            </a:r>
          </a:p>
          <a:p>
            <a:pPr marL="0" marR="0">
              <a:lnSpc>
                <a:spcPts val="2238"/>
              </a:lnSpc>
              <a:spcBef>
                <a:spcPts val="16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мотивации</a:t>
            </a:r>
            <a:r>
              <a:rPr sz="2000" spc="-19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к деятельности</a:t>
            </a:r>
            <a:r>
              <a:rPr sz="2000" dirty="0">
                <a:solidFill>
                  <a:srgbClr val="000000"/>
                </a:solidFill>
                <a:latin typeface="OQBNPC+Arial"/>
                <a:cs typeface="OQBNPC+Arial"/>
              </a:rPr>
              <a:t>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0494" y="3619859"/>
            <a:ext cx="7933426" cy="62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QBNPC+Arial"/>
                <a:cs typeface="OQBNPC+Arial"/>
              </a:rPr>
              <a:t>3.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Педагогическая</a:t>
            </a:r>
            <a:r>
              <a:rPr sz="2000" spc="1121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поддержка</a:t>
            </a:r>
            <a:r>
              <a:rPr sz="2000" spc="112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OPUJEV+Arial"/>
                <a:cs typeface="OPUJEV+Arial"/>
              </a:rPr>
              <a:t>наставляемого</a:t>
            </a:r>
            <a:r>
              <a:rPr sz="2000" spc="1114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в</a:t>
            </a:r>
            <a:r>
              <a:rPr sz="2000" spc="110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процессе</a:t>
            </a:r>
            <a:r>
              <a:rPr sz="2000" spc="1097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spc="-21" dirty="0">
                <a:solidFill>
                  <a:srgbClr val="000000"/>
                </a:solidFill>
                <a:latin typeface="OPUJEV+Arial"/>
                <a:cs typeface="OPUJEV+Arial"/>
              </a:rPr>
              <a:t>его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педагогической</a:t>
            </a:r>
            <a:r>
              <a:rPr sz="2000" spc="-4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деятельности</a:t>
            </a:r>
            <a:r>
              <a:rPr sz="2000" dirty="0">
                <a:solidFill>
                  <a:srgbClr val="000000"/>
                </a:solidFill>
                <a:latin typeface="OQBNPC+Arial"/>
                <a:cs typeface="OQBNPC+Arial"/>
              </a:rPr>
              <a:t>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0494" y="4534513"/>
            <a:ext cx="7933758" cy="1236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QBNPC+Arial"/>
                <a:cs typeface="OQBNPC+Arial"/>
              </a:rPr>
              <a:t>4.</a:t>
            </a:r>
            <a:r>
              <a:rPr sz="2000" spc="-11" dirty="0">
                <a:solidFill>
                  <a:srgbClr val="000000"/>
                </a:solidFill>
                <a:latin typeface="OPUJEV+Arial"/>
                <a:cs typeface="OPUJEV+Arial"/>
              </a:rPr>
              <a:t>Создание</a:t>
            </a:r>
            <a:r>
              <a:rPr sz="2000" spc="185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условий</a:t>
            </a:r>
            <a:r>
              <a:rPr sz="2000" spc="183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освоения</a:t>
            </a:r>
            <a:r>
              <a:rPr sz="2000" spc="1829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деятельности,</a:t>
            </a:r>
            <a:r>
              <a:rPr sz="2000" spc="1839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spc="-13" dirty="0">
                <a:solidFill>
                  <a:srgbClr val="000000"/>
                </a:solidFill>
                <a:latin typeface="OPUJEV+Arial"/>
                <a:cs typeface="OPUJEV+Arial"/>
              </a:rPr>
              <a:t>сочетающих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психологический</a:t>
            </a:r>
            <a:r>
              <a:rPr sz="2000" spc="1791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комфорт</a:t>
            </a:r>
            <a:r>
              <a:rPr sz="2000" spc="180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и</a:t>
            </a:r>
            <a:r>
              <a:rPr sz="2000" spc="178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«развивающий</a:t>
            </a:r>
            <a:r>
              <a:rPr sz="2000" spc="178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дискомфорт»,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spc="-14" dirty="0">
                <a:solidFill>
                  <a:srgbClr val="000000"/>
                </a:solidFill>
                <a:latin typeface="OPUJEV+Arial"/>
                <a:cs typeface="OPUJEV+Arial"/>
              </a:rPr>
              <a:t>необходимый</a:t>
            </a:r>
            <a:r>
              <a:rPr sz="2000" spc="2447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для</a:t>
            </a:r>
            <a:r>
              <a:rPr sz="2000" spc="2432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формирования</a:t>
            </a:r>
            <a:r>
              <a:rPr sz="2000" spc="243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самостоятельности</a:t>
            </a:r>
            <a:r>
              <a:rPr sz="2000" spc="2397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и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spc="-12" dirty="0">
                <a:solidFill>
                  <a:srgbClr val="000000"/>
                </a:solidFill>
                <a:latin typeface="OPUJEV+Arial"/>
                <a:cs typeface="OPUJEV+Arial"/>
              </a:rPr>
              <a:t>ответственности</a:t>
            </a:r>
            <a:r>
              <a:rPr sz="2000" spc="-27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000" dirty="0">
                <a:solidFill>
                  <a:srgbClr val="000000"/>
                </a:solidFill>
                <a:latin typeface="OPUJEV+Arial"/>
                <a:cs typeface="OPUJEV+Arial"/>
              </a:rPr>
              <a:t>наставляемого</a:t>
            </a:r>
            <a:r>
              <a:rPr sz="2000" dirty="0">
                <a:solidFill>
                  <a:srgbClr val="000000"/>
                </a:solidFill>
                <a:latin typeface="OQBNPC+Arial"/>
                <a:cs typeface="OQBNPC+Arial"/>
              </a:rPr>
              <a:t>.</a:t>
            </a:r>
          </a:p>
        </p:txBody>
      </p:sp>
      <p:pic>
        <p:nvPicPr>
          <p:cNvPr id="7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89632" y="285074"/>
            <a:ext cx="5599122" cy="862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0" dirty="0">
                <a:solidFill>
                  <a:srgbClr val="FF0000"/>
                </a:solidFill>
                <a:latin typeface="JFTJHP+Arial Bold"/>
                <a:cs typeface="JFTJHP+Arial Bold"/>
              </a:rPr>
              <a:t>Нормативная</a:t>
            </a:r>
            <a:r>
              <a:rPr sz="2800" b="1" spc="55" dirty="0">
                <a:solidFill>
                  <a:srgbClr val="FF0000"/>
                </a:solidFill>
                <a:latin typeface="JFTJHP+Arial Bold"/>
                <a:cs typeface="JFTJHP+Arial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FTJHP+Arial Bold"/>
                <a:cs typeface="JFTJHP+Arial Bold"/>
              </a:rPr>
              <a:t>база реализации</a:t>
            </a:r>
          </a:p>
          <a:p>
            <a:pPr marL="259079" marR="0">
              <a:lnSpc>
                <a:spcPts val="3123"/>
              </a:lnSpc>
              <a:spcBef>
                <a:spcPts val="288"/>
              </a:spcBef>
              <a:spcAft>
                <a:spcPts val="0"/>
              </a:spcAft>
            </a:pPr>
            <a:r>
              <a:rPr sz="2800" b="1" spc="-21" dirty="0">
                <a:solidFill>
                  <a:srgbClr val="FF0000"/>
                </a:solidFill>
                <a:latin typeface="JFTJHP+Arial Bold"/>
                <a:cs typeface="JFTJHP+Arial Bold"/>
              </a:rPr>
              <a:t>технологии</a:t>
            </a:r>
            <a:r>
              <a:rPr sz="2800" b="1" spc="78" dirty="0">
                <a:solidFill>
                  <a:srgbClr val="FF0000"/>
                </a:solidFill>
                <a:latin typeface="JFTJHP+Arial Bold"/>
                <a:cs typeface="JFTJHP+Arial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FTJHP+Arial Bold"/>
                <a:cs typeface="JFTJHP+Arial Bold"/>
              </a:rPr>
              <a:t>наставничества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82261" y="2221675"/>
            <a:ext cx="3965203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23</a:t>
            </a:r>
            <a:r>
              <a:rPr sz="1800" spc="2380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декабря</a:t>
            </a:r>
            <a:r>
              <a:rPr sz="1800" spc="238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2013</a:t>
            </a:r>
            <a:r>
              <a:rPr sz="1800" spc="2392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spc="-23" dirty="0">
                <a:solidFill>
                  <a:srgbClr val="000000"/>
                </a:solidFill>
                <a:latin typeface="OPUJEV+Arial"/>
                <a:cs typeface="OPUJEV+Arial"/>
              </a:rPr>
              <a:t>года</a:t>
            </a:r>
            <a:r>
              <a:rPr sz="1800" spc="2411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на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26229" y="2495995"/>
            <a:ext cx="142912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совместном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84948" y="2495995"/>
            <a:ext cx="126794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заседании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26229" y="2770315"/>
            <a:ext cx="4221794" cy="842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6" dirty="0">
                <a:solidFill>
                  <a:srgbClr val="000000"/>
                </a:solidFill>
                <a:latin typeface="OPUJEV+Arial"/>
                <a:cs typeface="OPUJEV+Arial"/>
              </a:rPr>
              <a:t>Государственного</a:t>
            </a:r>
            <a:r>
              <a:rPr sz="1800" spc="217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16" dirty="0">
                <a:solidFill>
                  <a:srgbClr val="000000"/>
                </a:solidFill>
                <a:latin typeface="OPUJEV+Arial"/>
                <a:cs typeface="OPUJEV+Arial"/>
              </a:rPr>
              <a:t>совета</a:t>
            </a:r>
            <a:r>
              <a:rPr sz="1800" spc="218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PUJEV+Arial"/>
                <a:cs typeface="OPUJEV+Arial"/>
              </a:rPr>
              <a:t>РФ</a:t>
            </a:r>
            <a:r>
              <a:rPr sz="1800" spc="2164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и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Комиссии</a:t>
            </a:r>
            <a:r>
              <a:rPr sz="1800" spc="113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при</a:t>
            </a:r>
            <a:r>
              <a:rPr sz="1800" spc="1139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Президенте</a:t>
            </a:r>
            <a:r>
              <a:rPr sz="1800" spc="1138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PUJEV+Arial"/>
                <a:cs typeface="OPUJEV+Arial"/>
              </a:rPr>
              <a:t>РФ</a:t>
            </a:r>
            <a:r>
              <a:rPr sz="1800" spc="115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по</a:t>
            </a:r>
          </a:p>
          <a:p>
            <a:pPr marL="0" marR="0">
              <a:lnSpc>
                <a:spcPts val="2013"/>
              </a:lnSpc>
              <a:spcBef>
                <a:spcPts val="14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мониторингу</a:t>
            </a:r>
            <a:r>
              <a:rPr sz="1800" spc="1664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достижения</a:t>
            </a:r>
            <a:r>
              <a:rPr sz="1800" spc="1648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14" dirty="0">
                <a:solidFill>
                  <a:srgbClr val="000000"/>
                </a:solidFill>
                <a:latin typeface="OPUJEV+Arial"/>
                <a:cs typeface="OPUJEV+Arial"/>
              </a:rPr>
              <a:t>целевых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26229" y="3593656"/>
            <a:ext cx="4221437" cy="84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2" dirty="0">
                <a:solidFill>
                  <a:srgbClr val="000000"/>
                </a:solidFill>
                <a:latin typeface="OPUJEV+Arial"/>
                <a:cs typeface="OPUJEV+Arial"/>
              </a:rPr>
              <a:t>показателей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экономического</a:t>
            </a:r>
            <a:r>
              <a:rPr sz="1800" spc="209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развития</a:t>
            </a:r>
            <a:r>
              <a:rPr sz="1800" spc="21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В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.</a:t>
            </a:r>
            <a:r>
              <a:rPr sz="1800" spc="200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В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.</a:t>
            </a:r>
            <a:r>
              <a:rPr sz="1800" spc="211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Путин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подчеркнул,</a:t>
            </a:r>
            <a:r>
              <a:rPr sz="1800" spc="4057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11" dirty="0">
                <a:solidFill>
                  <a:srgbClr val="000000"/>
                </a:solidFill>
                <a:latin typeface="OPUJEV+Arial"/>
                <a:cs typeface="OPUJEV+Arial"/>
              </a:rPr>
              <a:t>что</a:t>
            </a:r>
            <a:r>
              <a:rPr sz="1800" spc="4041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OPUJEV+Arial"/>
                <a:cs typeface="OPUJEV+Arial"/>
              </a:rPr>
              <a:t>необходимо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84364" y="3593656"/>
            <a:ext cx="1363905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социально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-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26229" y="4416616"/>
            <a:ext cx="4221794" cy="1391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2" dirty="0">
                <a:solidFill>
                  <a:srgbClr val="000000"/>
                </a:solidFill>
                <a:latin typeface="OPUJEV+Arial"/>
                <a:cs typeface="OPUJEV+Arial"/>
              </a:rPr>
              <a:t>возрождать</a:t>
            </a:r>
            <a:r>
              <a:rPr sz="1800" spc="154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институт</a:t>
            </a:r>
            <a:r>
              <a:rPr sz="1800" spc="14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наставничества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.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С</a:t>
            </a:r>
            <a:r>
              <a:rPr sz="1800" spc="1452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22" dirty="0">
                <a:solidFill>
                  <a:srgbClr val="000000"/>
                </a:solidFill>
                <a:latin typeface="OPUJEV+Arial"/>
                <a:cs typeface="OPUJEV+Arial"/>
              </a:rPr>
              <a:t>этого</a:t>
            </a:r>
            <a:r>
              <a:rPr sz="1800" spc="147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момента</a:t>
            </a:r>
            <a:r>
              <a:rPr sz="1800" spc="1468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наставничество</a:t>
            </a:r>
          </a:p>
          <a:p>
            <a:pPr marL="0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становится</a:t>
            </a:r>
            <a:r>
              <a:rPr sz="1800" spc="121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одним</a:t>
            </a:r>
            <a:r>
              <a:rPr sz="1800" spc="1214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из</a:t>
            </a:r>
            <a:r>
              <a:rPr sz="1800" spc="121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OPUJEV+Arial"/>
                <a:cs typeface="OPUJEV+Arial"/>
              </a:rPr>
              <a:t>приоритетов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федеральной</a:t>
            </a:r>
            <a:r>
              <a:rPr sz="1800" spc="206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OPUJEV+Arial"/>
                <a:cs typeface="OPUJEV+Arial"/>
              </a:rPr>
              <a:t>образовательной</a:t>
            </a:r>
            <a:r>
              <a:rPr sz="1800" spc="2069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и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кадровой политики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.</a:t>
            </a:r>
          </a:p>
        </p:txBody>
      </p:sp>
      <p:pic>
        <p:nvPicPr>
          <p:cNvPr id="11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592366" cy="150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27378" y="1939374"/>
            <a:ext cx="6095199" cy="803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OPUJEV+Arial"/>
                <a:cs typeface="OPUJEV+Arial"/>
              </a:rPr>
              <a:t>6. О </a:t>
            </a:r>
            <a:r>
              <a:rPr sz="2600" spc="16" dirty="0">
                <a:solidFill>
                  <a:srgbClr val="000000"/>
                </a:solidFill>
                <a:latin typeface="OPUJEV+Arial"/>
                <a:cs typeface="OPUJEV+Arial"/>
              </a:rPr>
              <a:t>каких</a:t>
            </a:r>
            <a:r>
              <a:rPr sz="2600" spc="-2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600" dirty="0">
                <a:solidFill>
                  <a:srgbClr val="000000"/>
                </a:solidFill>
                <a:latin typeface="OPUJEV+Arial"/>
                <a:cs typeface="OPUJEV+Arial"/>
              </a:rPr>
              <a:t>из </a:t>
            </a:r>
            <a:r>
              <a:rPr sz="2600" spc="-20" dirty="0">
                <a:solidFill>
                  <a:srgbClr val="000000"/>
                </a:solidFill>
                <a:latin typeface="OPUJEV+Arial"/>
                <a:cs typeface="OPUJEV+Arial"/>
              </a:rPr>
              <a:t>этих</a:t>
            </a:r>
            <a:r>
              <a:rPr sz="2600" spc="22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600" spc="-19" dirty="0">
                <a:solidFill>
                  <a:srgbClr val="000000"/>
                </a:solidFill>
                <a:latin typeface="OPUJEV+Arial"/>
                <a:cs typeface="OPUJEV+Arial"/>
              </a:rPr>
              <a:t>моделей</a:t>
            </a:r>
            <a:r>
              <a:rPr sz="2600" dirty="0">
                <a:solidFill>
                  <a:srgbClr val="000000"/>
                </a:solidFill>
                <a:latin typeface="OPUJEV+Arial"/>
                <a:cs typeface="OPUJEV+Arial"/>
              </a:rPr>
              <a:t> вы </a:t>
            </a:r>
            <a:r>
              <a:rPr sz="2600" spc="-15" dirty="0">
                <a:solidFill>
                  <a:srgbClr val="000000"/>
                </a:solidFill>
                <a:latin typeface="OPUJEV+Arial"/>
                <a:cs typeface="OPUJEV+Arial"/>
              </a:rPr>
              <a:t>сегодня</a:t>
            </a:r>
          </a:p>
          <a:p>
            <a:pPr marL="1380998" marR="0">
              <a:lnSpc>
                <a:spcPts val="2909"/>
              </a:lnSpc>
              <a:spcBef>
                <a:spcPts val="21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OPUJEV+Arial"/>
                <a:cs typeface="OPUJEV+Arial"/>
              </a:rPr>
              <a:t>услышали</a:t>
            </a:r>
            <a:r>
              <a:rPr sz="2600" spc="-3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600" dirty="0">
                <a:solidFill>
                  <a:srgbClr val="000000"/>
                </a:solidFill>
                <a:latin typeface="OPUJEV+Arial"/>
                <a:cs typeface="OPUJEV+Arial"/>
              </a:rPr>
              <a:t>впервые?</a:t>
            </a:r>
          </a:p>
        </p:txBody>
      </p:sp>
      <p:pic>
        <p:nvPicPr>
          <p:cNvPr id="4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592366" cy="150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76195" y="349104"/>
            <a:ext cx="5598000" cy="861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0" dirty="0">
                <a:solidFill>
                  <a:srgbClr val="FF0000"/>
                </a:solidFill>
                <a:latin typeface="JFTJHP+Arial Bold"/>
                <a:cs typeface="JFTJHP+Arial Bold"/>
              </a:rPr>
              <a:t>Нормативная</a:t>
            </a:r>
            <a:r>
              <a:rPr sz="2800" b="1" spc="56" dirty="0">
                <a:solidFill>
                  <a:srgbClr val="FF0000"/>
                </a:solidFill>
                <a:latin typeface="JFTJHP+Arial Bold"/>
                <a:cs typeface="JFTJHP+Arial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FTJHP+Arial Bold"/>
                <a:cs typeface="JFTJHP+Arial Bold"/>
              </a:rPr>
              <a:t>база реализации</a:t>
            </a:r>
          </a:p>
          <a:p>
            <a:pPr marL="260603" marR="0">
              <a:lnSpc>
                <a:spcPts val="3123"/>
              </a:lnSpc>
              <a:spcBef>
                <a:spcPts val="286"/>
              </a:spcBef>
              <a:spcAft>
                <a:spcPts val="0"/>
              </a:spcAft>
            </a:pPr>
            <a:r>
              <a:rPr sz="2800" b="1" spc="-21" dirty="0">
                <a:solidFill>
                  <a:srgbClr val="FF0000"/>
                </a:solidFill>
                <a:latin typeface="JFTJHP+Arial Bold"/>
                <a:cs typeface="JFTJHP+Arial Bold"/>
              </a:rPr>
              <a:t>технологии</a:t>
            </a:r>
            <a:r>
              <a:rPr sz="2800" b="1" spc="78" dirty="0">
                <a:solidFill>
                  <a:srgbClr val="FF0000"/>
                </a:solidFill>
                <a:latin typeface="JFTJHP+Arial Bold"/>
                <a:cs typeface="JFTJHP+Arial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FTJHP+Arial Bold"/>
                <a:cs typeface="JFTJHP+Arial Bold"/>
              </a:rPr>
              <a:t>наставничества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494" y="2869375"/>
            <a:ext cx="3788625" cy="567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6032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В</a:t>
            </a:r>
            <a:r>
              <a:rPr sz="1800" spc="1611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начале</a:t>
            </a:r>
            <a:r>
              <a:rPr sz="1800" spc="1631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2018</a:t>
            </a:r>
            <a:r>
              <a:rPr sz="1800" spc="1624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spc="-23" dirty="0">
                <a:solidFill>
                  <a:srgbClr val="000000"/>
                </a:solidFill>
                <a:latin typeface="OPUJEV+Arial"/>
                <a:cs typeface="OPUJEV+Arial"/>
              </a:rPr>
              <a:t>года</a:t>
            </a:r>
            <a:r>
              <a:rPr sz="1800" spc="164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был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проведен</a:t>
            </a:r>
            <a:r>
              <a:rPr sz="1800" spc="788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Всероссийский</a:t>
            </a:r>
            <a:r>
              <a:rPr sz="1800" spc="741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OPUJEV+Arial"/>
                <a:cs typeface="OPUJEV+Arial"/>
              </a:rPr>
              <a:t>форум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0494" y="3418396"/>
            <a:ext cx="1583940" cy="842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«Наставник»,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Агентством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инициатив,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51278" y="3418396"/>
            <a:ext cx="1896144" cy="842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организованный</a:t>
            </a:r>
          </a:p>
          <a:p>
            <a:pPr marL="124967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стратегических</a:t>
            </a:r>
          </a:p>
          <a:p>
            <a:pPr marL="429767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spc="-34" dirty="0">
                <a:solidFill>
                  <a:srgbClr val="000000"/>
                </a:solidFill>
                <a:latin typeface="OPUJEV+Arial"/>
                <a:cs typeface="OPUJEV+Arial"/>
              </a:rPr>
              <a:t>результатам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80006" y="3967036"/>
            <a:ext cx="403324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0494" y="4241356"/>
            <a:ext cx="3789766" cy="842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2" dirty="0">
                <a:solidFill>
                  <a:srgbClr val="000000"/>
                </a:solidFill>
                <a:latin typeface="OPUJEV+Arial"/>
                <a:cs typeface="OPUJEV+Arial"/>
              </a:rPr>
              <a:t>которого</a:t>
            </a:r>
            <a:r>
              <a:rPr sz="1800" spc="60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23</a:t>
            </a:r>
            <a:r>
              <a:rPr sz="1800" spc="595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февраля</a:t>
            </a:r>
            <a:r>
              <a:rPr sz="1800" spc="59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2018</a:t>
            </a:r>
            <a:r>
              <a:rPr sz="1800" spc="592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spc="-23" dirty="0">
                <a:solidFill>
                  <a:srgbClr val="000000"/>
                </a:solidFill>
                <a:latin typeface="OPUJEV+Arial"/>
                <a:cs typeface="OPUJEV+Arial"/>
              </a:rPr>
              <a:t>года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был</a:t>
            </a:r>
            <a:r>
              <a:rPr sz="1800" spc="246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сформирован</a:t>
            </a:r>
            <a:r>
              <a:rPr sz="1800" spc="245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перечень</a:t>
            </a:r>
          </a:p>
          <a:p>
            <a:pPr marL="0" marR="0">
              <a:lnSpc>
                <a:spcPts val="2013"/>
              </a:lnSpc>
              <a:spcBef>
                <a:spcPts val="14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поручений</a:t>
            </a:r>
            <a:r>
              <a:rPr sz="1800" spc="4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Президента</a:t>
            </a:r>
            <a:r>
              <a:rPr sz="1800" spc="-1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OPUJEV+Arial"/>
                <a:cs typeface="OPUJEV+Arial"/>
              </a:rPr>
              <a:t>РФ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.</a:t>
            </a:r>
          </a:p>
        </p:txBody>
      </p:sp>
      <p:pic>
        <p:nvPicPr>
          <p:cNvPr id="9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09723" y="572602"/>
            <a:ext cx="5072929" cy="435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0000"/>
                </a:solidFill>
                <a:latin typeface="JFTJHP+Arial Bold"/>
                <a:cs typeface="JFTJHP+Arial Bold"/>
              </a:rPr>
              <a:t>5 </a:t>
            </a:r>
            <a:r>
              <a:rPr sz="2800" b="1" spc="-15" dirty="0">
                <a:solidFill>
                  <a:srgbClr val="FF0000"/>
                </a:solidFill>
                <a:latin typeface="JFTJHP+Arial Bold"/>
                <a:cs typeface="JFTJHP+Arial Bold"/>
              </a:rPr>
              <a:t>ФОРМ</a:t>
            </a:r>
            <a:r>
              <a:rPr sz="2800" b="1" spc="13" dirty="0">
                <a:solidFill>
                  <a:srgbClr val="FF0000"/>
                </a:solidFill>
                <a:latin typeface="JFTJHP+Arial Bold"/>
                <a:cs typeface="JFTJHP+Arial Bold"/>
              </a:rPr>
              <a:t> </a:t>
            </a:r>
            <a:r>
              <a:rPr sz="2800" b="1" spc="-40" dirty="0">
                <a:solidFill>
                  <a:srgbClr val="FF0000"/>
                </a:solidFill>
                <a:latin typeface="JFTJHP+Arial Bold"/>
                <a:cs typeface="JFTJHP+Arial Bold"/>
              </a:rPr>
              <a:t>НАСТАВНИЧЕСТВА</a:t>
            </a:r>
          </a:p>
        </p:txBody>
      </p:sp>
      <p:pic>
        <p:nvPicPr>
          <p:cNvPr id="4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0768" y="1934463"/>
            <a:ext cx="6918360" cy="565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- </a:t>
            </a:r>
            <a:r>
              <a:rPr sz="1800" spc="-12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методы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организации</a:t>
            </a:r>
            <a:r>
              <a:rPr sz="1800" b="1" spc="22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деятельности</a:t>
            </a:r>
            <a:r>
              <a:rPr sz="1800" b="1" spc="1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наставляемого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,</a:t>
            </a:r>
            <a:r>
              <a:rPr sz="1800" spc="2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выступающей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spc="-1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фактором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spc="-19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его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развития и </a:t>
            </a:r>
            <a:r>
              <a:rPr sz="1800" spc="-1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накопления</a:t>
            </a:r>
            <a:r>
              <a:rPr sz="1800" spc="11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личностно</a:t>
            </a:r>
            <a:r>
              <a:rPr sz="1800" spc="-15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значимого</a:t>
            </a:r>
            <a:r>
              <a:rPr sz="1800" spc="19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опыта;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0768" y="2757423"/>
            <a:ext cx="7057574" cy="840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-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организация</a:t>
            </a:r>
            <a:r>
              <a:rPr sz="1800" spc="11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обсуждения</a:t>
            </a:r>
            <a:r>
              <a:rPr sz="1800" b="1" spc="17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(беседа,</a:t>
            </a:r>
            <a:r>
              <a:rPr sz="1800" spc="-17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групповая</a:t>
            </a:r>
            <a:r>
              <a:rPr sz="1800" spc="-34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рефлексия) в </a:t>
            </a:r>
            <a:r>
              <a:rPr sz="1800" spc="11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процессе</a:t>
            </a:r>
          </a:p>
          <a:p>
            <a:pPr marL="0" marR="0">
              <a:lnSpc>
                <a:spcPts val="1996"/>
              </a:lnSpc>
              <a:spcBef>
                <a:spcPts val="164"/>
              </a:spcBef>
              <a:spcAft>
                <a:spcPts val="0"/>
              </a:spcAft>
            </a:pPr>
            <a:r>
              <a:rPr sz="1800" spc="-26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которого</a:t>
            </a:r>
            <a:r>
              <a:rPr sz="1800" spc="2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осуществляется</a:t>
            </a:r>
            <a:r>
              <a:rPr sz="1800" spc="-26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оценка и осмысление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опыта, полученного</a:t>
            </a:r>
            <a:r>
              <a:rPr sz="1800" spc="-25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в</a:t>
            </a:r>
          </a:p>
          <a:p>
            <a:pPr marL="0" marR="0">
              <a:lnSpc>
                <a:spcPts val="1993"/>
              </a:lnSpc>
              <a:spcBef>
                <a:spcPts val="118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деятельности;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0768" y="3854957"/>
            <a:ext cx="7749438" cy="839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-</a:t>
            </a:r>
            <a:r>
              <a:rPr sz="1800" spc="1267" dirty="0">
                <a:solidFill>
                  <a:srgbClr val="000000"/>
                </a:solidFill>
                <a:latin typeface="FCUQCU+Times New Roman"/>
                <a:cs typeface="FCUQCU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создание</a:t>
            </a:r>
            <a:r>
              <a:rPr sz="1800" spc="125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специальных</a:t>
            </a:r>
            <a:r>
              <a:rPr sz="1800" b="1" spc="1262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ситуаций</a:t>
            </a:r>
            <a:r>
              <a:rPr sz="1800" b="1" spc="1273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(развивающих,</a:t>
            </a:r>
            <a:r>
              <a:rPr sz="1800" spc="1273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деятенльностных,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spc="-14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коммуникативных,</a:t>
            </a:r>
            <a:r>
              <a:rPr sz="1800" spc="1811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проблемных,</a:t>
            </a:r>
            <a:r>
              <a:rPr sz="1800" spc="1774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конфликтных),</a:t>
            </a:r>
            <a:r>
              <a:rPr sz="1800" spc="1806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расширяющих</a:t>
            </a:r>
            <a:r>
              <a:rPr sz="1800" spc="1784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опыт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наставляемого</a:t>
            </a:r>
            <a:r>
              <a:rPr sz="1800" spc="-22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и активизирующих</a:t>
            </a:r>
            <a:r>
              <a:rPr sz="1800" spc="-11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процессы</a:t>
            </a:r>
            <a:r>
              <a:rPr sz="1800" spc="-17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spc="-19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его</a:t>
            </a:r>
            <a:r>
              <a:rPr sz="1800" spc="14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развития </a:t>
            </a: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0768" y="4952618"/>
            <a:ext cx="7748565" cy="565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-</a:t>
            </a:r>
            <a:r>
              <a:rPr sz="1800" spc="355" dirty="0">
                <a:solidFill>
                  <a:srgbClr val="000000"/>
                </a:solidFill>
                <a:latin typeface="FCUQCU+Times New Roman"/>
                <a:cs typeface="FCUQCU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создание</a:t>
            </a:r>
            <a:r>
              <a:rPr sz="1800" spc="367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внешних</a:t>
            </a:r>
            <a:r>
              <a:rPr sz="1800" b="1" spc="35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spc="-10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условий,</a:t>
            </a:r>
            <a:r>
              <a:rPr sz="1800" b="1" spc="36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среды</a:t>
            </a:r>
            <a:r>
              <a:rPr sz="1800" b="1" spc="347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освоения</a:t>
            </a:r>
            <a:r>
              <a:rPr sz="1800" spc="35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деятельности</a:t>
            </a:r>
            <a:r>
              <a:rPr sz="1800" spc="352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(в</a:t>
            </a:r>
            <a:r>
              <a:rPr sz="1800" spc="356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spc="-27" dirty="0">
                <a:solidFill>
                  <a:srgbClr val="000000"/>
                </a:solidFill>
                <a:latin typeface="FTFCMC+Times New Roman"/>
                <a:cs typeface="FTFCMC+Times New Roman"/>
              </a:rPr>
              <a:t>том</a:t>
            </a:r>
            <a:r>
              <a:rPr sz="1800" spc="381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числе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предметно</a:t>
            </a: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-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пространственной</a:t>
            </a:r>
            <a:r>
              <a:rPr sz="1800" spc="-3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среды, оптимальной для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развития</a:t>
            </a: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);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0768" y="1573910"/>
            <a:ext cx="7660117" cy="839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- </a:t>
            </a:r>
            <a:r>
              <a:rPr sz="1800" spc="-12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методы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диагностико</a:t>
            </a:r>
            <a:r>
              <a:rPr sz="1800" b="1" dirty="0">
                <a:solidFill>
                  <a:srgbClr val="000000"/>
                </a:solidFill>
                <a:latin typeface="AUIFGC+Times New Roman Bold"/>
                <a:cs typeface="AUIFGC+Times New Roman Bold"/>
              </a:rPr>
              <a:t>-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развивающего</a:t>
            </a:r>
            <a:r>
              <a:rPr sz="1800" b="1" spc="58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и </a:t>
            </a:r>
            <a:r>
              <a:rPr sz="1800" b="1" spc="-10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контролирующего</a:t>
            </a:r>
            <a:r>
              <a:rPr sz="1800" b="1" spc="49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оценивания</a:t>
            </a:r>
            <a:r>
              <a:rPr sz="1800" b="1" spc="46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(в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spc="-27" dirty="0">
                <a:solidFill>
                  <a:srgbClr val="000000"/>
                </a:solidFill>
                <a:latin typeface="FTFCMC+Times New Roman"/>
                <a:cs typeface="FTFCMC+Times New Roman"/>
              </a:rPr>
              <a:t>том</a:t>
            </a:r>
            <a:r>
              <a:rPr sz="1800" spc="22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числе «включенное</a:t>
            </a:r>
            <a:r>
              <a:rPr sz="1800" spc="28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spc="-14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наблюдение»,</a:t>
            </a:r>
            <a:r>
              <a:rPr sz="1800" spc="34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беседа,</a:t>
            </a:r>
            <a:r>
              <a:rPr sz="1800" spc="-3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анкетирование, социометрия и</a:t>
            </a:r>
          </a:p>
          <a:p>
            <a:pPr marL="0" marR="0">
              <a:lnSpc>
                <a:spcPts val="1996"/>
              </a:lnSpc>
              <a:spcBef>
                <a:spcPts val="114"/>
              </a:spcBef>
              <a:spcAft>
                <a:spcPts val="0"/>
              </a:spcAft>
            </a:pPr>
            <a:r>
              <a:rPr sz="1800" spc="-127" dirty="0">
                <a:solidFill>
                  <a:srgbClr val="000000"/>
                </a:solidFill>
                <a:latin typeface="FTFCMC+Times New Roman"/>
                <a:cs typeface="FTFCMC+Times New Roman"/>
              </a:rPr>
              <a:t>т.</a:t>
            </a:r>
            <a:r>
              <a:rPr sz="1800" spc="115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д.);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0768" y="2671444"/>
            <a:ext cx="6449584" cy="565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- </a:t>
            </a:r>
            <a:r>
              <a:rPr sz="1800" spc="-15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метод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управления</a:t>
            </a:r>
            <a:r>
              <a:rPr sz="1800" b="1" spc="18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межличностными</a:t>
            </a:r>
            <a:r>
              <a:rPr sz="1800" b="1" spc="22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отношениями</a:t>
            </a:r>
            <a:r>
              <a:rPr sz="1800" b="1" spc="73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в группе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наставляемых;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0768" y="3494132"/>
            <a:ext cx="7748776" cy="566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-</a:t>
            </a:r>
            <a:r>
              <a:rPr sz="1800" spc="1135" dirty="0">
                <a:solidFill>
                  <a:srgbClr val="000000"/>
                </a:solidFill>
                <a:latin typeface="FCUQCU+Times New Roman"/>
                <a:cs typeface="FCUQCU+Times New Roman"/>
              </a:rPr>
              <a:t> </a:t>
            </a:r>
            <a:r>
              <a:rPr sz="1800" spc="-14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метод</a:t>
            </a:r>
            <a:r>
              <a:rPr sz="1800" spc="1127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организации</a:t>
            </a:r>
            <a:r>
              <a:rPr sz="1800" b="1" spc="1135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контактов</a:t>
            </a:r>
            <a:r>
              <a:rPr sz="1800" b="1" spc="1144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и</a:t>
            </a:r>
            <a:r>
              <a:rPr sz="1800" spc="1133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взаимодействия</a:t>
            </a:r>
            <a:r>
              <a:rPr sz="1800" spc="1139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наставляемых</a:t>
            </a:r>
            <a:r>
              <a:rPr sz="1800" spc="1109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с</a:t>
            </a:r>
          </a:p>
          <a:p>
            <a:pPr marL="0" marR="0">
              <a:lnSpc>
                <a:spcPts val="1993"/>
              </a:lnSpc>
              <a:spcBef>
                <a:spcPts val="16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актуально</a:t>
            </a:r>
            <a:r>
              <a:rPr sz="1800" spc="-11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и перспективно </a:t>
            </a:r>
            <a:r>
              <a:rPr sz="1800" spc="-1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значимыми</a:t>
            </a:r>
            <a:r>
              <a:rPr sz="1800" spc="12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социальными</a:t>
            </a:r>
            <a:r>
              <a:rPr sz="1800" spc="19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партнерами</a:t>
            </a: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0768" y="4317746"/>
            <a:ext cx="5206377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- </a:t>
            </a:r>
            <a:r>
              <a:rPr sz="1800" spc="-15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метод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актуализации</a:t>
            </a:r>
            <a:r>
              <a:rPr sz="1800" b="1" spc="43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индивидуальной мотивации</a:t>
            </a: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0768" y="4866385"/>
            <a:ext cx="7746237" cy="56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-</a:t>
            </a:r>
            <a:r>
              <a:rPr sz="1800" spc="187" dirty="0">
                <a:solidFill>
                  <a:srgbClr val="000000"/>
                </a:solidFill>
                <a:latin typeface="FCUQCU+Times New Roman"/>
                <a:cs typeface="FCUQCU+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личный</a:t>
            </a:r>
            <a:r>
              <a:rPr sz="1800" b="1" spc="183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пример</a:t>
            </a:r>
            <a:r>
              <a:rPr sz="1800" b="1" spc="185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(наставник</a:t>
            </a:r>
            <a:r>
              <a:rPr sz="1800" spc="188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spc="-11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как</a:t>
            </a:r>
            <a:r>
              <a:rPr sz="1800" spc="204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носитель</a:t>
            </a:r>
            <a:r>
              <a:rPr sz="1800" spc="181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образа</a:t>
            </a:r>
            <a:r>
              <a:rPr sz="1800" spc="189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«успешной</a:t>
            </a:r>
            <a:r>
              <a:rPr sz="1800" spc="185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взрослости»,</a:t>
            </a:r>
          </a:p>
          <a:p>
            <a:pPr marL="0" marR="0">
              <a:lnSpc>
                <a:spcPts val="1996"/>
              </a:lnSpc>
              <a:spcBef>
                <a:spcPts val="16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эффективных</a:t>
            </a:r>
            <a:r>
              <a:rPr sz="1800" spc="11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стратегий</a:t>
            </a:r>
            <a:r>
              <a:rPr sz="1800" spc="-26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самообразования и развития</a:t>
            </a: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0768" y="5689599"/>
            <a:ext cx="6811530" cy="839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- </a:t>
            </a:r>
            <a:r>
              <a:rPr sz="1800" spc="-15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метод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информирования</a:t>
            </a:r>
            <a:r>
              <a:rPr sz="1800" b="1" spc="62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(в </a:t>
            </a:r>
            <a:r>
              <a:rPr sz="1800" spc="-27" dirty="0">
                <a:solidFill>
                  <a:srgbClr val="000000"/>
                </a:solidFill>
                <a:latin typeface="FTFCMC+Times New Roman"/>
                <a:cs typeface="FTFCMC+Times New Roman"/>
              </a:rPr>
              <a:t>том</a:t>
            </a:r>
            <a:r>
              <a:rPr sz="1800" spc="21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числе</a:t>
            </a:r>
            <a:r>
              <a:rPr sz="1800" spc="16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в форме</a:t>
            </a:r>
            <a:r>
              <a:rPr sz="1800" spc="-12" dirty="0">
                <a:solidFill>
                  <a:srgbClr val="000000"/>
                </a:solidFill>
                <a:latin typeface="FTFCMC+Times New Roman"/>
                <a:cs typeface="FTFCMC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FCMC+Times New Roman"/>
                <a:cs typeface="FTFCMC+Times New Roman"/>
              </a:rPr>
              <a:t>инcтруктирования)</a:t>
            </a: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;</a:t>
            </a:r>
          </a:p>
          <a:p>
            <a:pPr marL="0" marR="0">
              <a:lnSpc>
                <a:spcPts val="1993"/>
              </a:lnSpc>
              <a:spcBef>
                <a:spcPts val="232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- </a:t>
            </a:r>
            <a:r>
              <a:rPr sz="1800" b="1" spc="-14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консультирование</a:t>
            </a:r>
            <a:r>
              <a:rPr sz="1800" b="1" dirty="0">
                <a:solidFill>
                  <a:srgbClr val="000000"/>
                </a:solidFill>
                <a:latin typeface="AUIFGC+Times New Roman Bold"/>
                <a:cs typeface="AUIFGC+Times New Roman Bold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2538" y="429600"/>
            <a:ext cx="6117884" cy="862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5216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spc="-38" dirty="0">
                <a:solidFill>
                  <a:srgbClr val="FF0000"/>
                </a:solidFill>
                <a:latin typeface="OPUJEV+Arial"/>
                <a:cs typeface="OPUJEV+Arial"/>
              </a:rPr>
              <a:t>ЭТАПЫ</a:t>
            </a:r>
            <a:r>
              <a:rPr sz="2800" spc="58" dirty="0">
                <a:solidFill>
                  <a:srgbClr val="FF0000"/>
                </a:solidFill>
                <a:latin typeface="OPUJEV+Arial"/>
                <a:cs typeface="OPUJEV+Arial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OPUJEV+Arial"/>
                <a:cs typeface="OPUJEV+Arial"/>
              </a:rPr>
              <a:t>ВЗАИМОДЕЙСТВИЯ</a:t>
            </a:r>
          </a:p>
          <a:p>
            <a:pPr marL="0" marR="0">
              <a:lnSpc>
                <a:spcPts val="3123"/>
              </a:lnSpc>
              <a:spcBef>
                <a:spcPts val="287"/>
              </a:spcBef>
              <a:spcAft>
                <a:spcPts val="0"/>
              </a:spcAft>
            </a:pPr>
            <a:r>
              <a:rPr sz="2800" spc="-34" dirty="0">
                <a:solidFill>
                  <a:srgbClr val="FF0000"/>
                </a:solidFill>
                <a:latin typeface="OPUJEV+Arial"/>
                <a:cs typeface="OPUJEV+Arial"/>
              </a:rPr>
              <a:t>НАСТАВНИКА</a:t>
            </a:r>
            <a:r>
              <a:rPr sz="2800" spc="76" dirty="0">
                <a:solidFill>
                  <a:srgbClr val="FF0000"/>
                </a:solidFill>
                <a:latin typeface="OPUJEV+Arial"/>
                <a:cs typeface="OPUJEV+Arial"/>
              </a:rPr>
              <a:t> </a:t>
            </a:r>
            <a:r>
              <a:rPr sz="2800" dirty="0">
                <a:solidFill>
                  <a:srgbClr val="FF0000"/>
                </a:solidFill>
                <a:latin typeface="OPUJEV+Arial"/>
                <a:cs typeface="OPUJEV+Arial"/>
              </a:rPr>
              <a:t>И </a:t>
            </a:r>
            <a:r>
              <a:rPr sz="2800" spc="-39" dirty="0">
                <a:solidFill>
                  <a:srgbClr val="FF0000"/>
                </a:solidFill>
                <a:latin typeface="OPUJEV+Arial"/>
                <a:cs typeface="OPUJEV+Arial"/>
              </a:rPr>
              <a:t>НАСТАВЛЯЕМОГО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3719" y="2068938"/>
            <a:ext cx="7606579" cy="111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9211E"/>
                </a:solidFill>
                <a:latin typeface="UNOBGO+Times New Roman Bold"/>
                <a:cs typeface="UNOBGO+Times New Roman Bold"/>
              </a:rPr>
              <a:t>ПРОГНОСТИЧЕСКИЙ</a:t>
            </a:r>
            <a:r>
              <a:rPr sz="1800" b="1" spc="1770" dirty="0">
                <a:solidFill>
                  <a:srgbClr val="C9211E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C9211E"/>
                </a:solidFill>
                <a:latin typeface="UNOBGO+Times New Roman Bold"/>
                <a:cs typeface="UNOBGO+Times New Roman Bold"/>
              </a:rPr>
              <a:t>—</a:t>
            </a:r>
            <a:r>
              <a:rPr sz="1800" b="1" spc="1745" dirty="0">
                <a:solidFill>
                  <a:srgbClr val="C9211E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определение</a:t>
            </a:r>
            <a:r>
              <a:rPr sz="1800" b="1" spc="1770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целей</a:t>
            </a:r>
            <a:r>
              <a:rPr sz="1800" b="1" spc="1757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взаимодействия,</a:t>
            </a:r>
          </a:p>
          <a:p>
            <a:pPr marL="0" marR="0">
              <a:lnSpc>
                <a:spcPts val="1993"/>
              </a:lnSpc>
              <a:spcBef>
                <a:spcPts val="168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выстраивание</a:t>
            </a:r>
            <a:r>
              <a:rPr sz="1800" b="1" spc="518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отношений</a:t>
            </a:r>
            <a:r>
              <a:rPr sz="1800" b="1" spc="505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взаимопонимания</a:t>
            </a:r>
            <a:r>
              <a:rPr sz="1800" b="1" spc="502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и</a:t>
            </a:r>
            <a:r>
              <a:rPr sz="1800" b="1" spc="492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доверия,</a:t>
            </a:r>
            <a:r>
              <a:rPr sz="1800" b="1" spc="512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определение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круга</a:t>
            </a:r>
            <a:r>
              <a:rPr sz="1800" b="1" spc="855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обязанностей,</a:t>
            </a:r>
            <a:r>
              <a:rPr sz="1800" b="1" spc="854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spc="-14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полномочий</a:t>
            </a:r>
            <a:r>
              <a:rPr sz="1800" b="1" spc="858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spc="-19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субъектов,</a:t>
            </a:r>
            <a:r>
              <a:rPr sz="1800" b="1" spc="877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выявление</a:t>
            </a:r>
            <a:r>
              <a:rPr sz="1800" b="1" spc="85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дефицитов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наставляемого</a:t>
            </a: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53719" y="3441064"/>
            <a:ext cx="7606080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9" dirty="0">
                <a:solidFill>
                  <a:srgbClr val="C9211E"/>
                </a:solidFill>
                <a:latin typeface="UNOBGO+Times New Roman Bold"/>
                <a:cs typeface="UNOBGO+Times New Roman Bold"/>
              </a:rPr>
              <a:t>ПРАКТИЧЕСКИЙ</a:t>
            </a:r>
            <a:r>
              <a:rPr sz="1800" b="1" spc="1967" dirty="0">
                <a:solidFill>
                  <a:srgbClr val="C9211E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C9211E"/>
                </a:solidFill>
                <a:latin typeface="UNOBGO+Times New Roman Bold"/>
                <a:cs typeface="UNOBGO+Times New Roman Bold"/>
              </a:rPr>
              <a:t>—</a:t>
            </a:r>
            <a:r>
              <a:rPr sz="1800" b="1" spc="1952" dirty="0">
                <a:solidFill>
                  <a:srgbClr val="C9211E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spc="-1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разработка</a:t>
            </a:r>
            <a:r>
              <a:rPr sz="1800" b="1" spc="1960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и</a:t>
            </a:r>
            <a:r>
              <a:rPr sz="1800" b="1" spc="1960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реализация</a:t>
            </a:r>
            <a:r>
              <a:rPr sz="1800" b="1" spc="1962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программы,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53719" y="3715765"/>
            <a:ext cx="1634170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направленной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84932" y="3715765"/>
            <a:ext cx="398412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на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84702" y="3715765"/>
            <a:ext cx="1319956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устранение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01666" y="3715765"/>
            <a:ext cx="1330002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дефицитов,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29679" y="3715765"/>
            <a:ext cx="1740768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корректировка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53719" y="3990085"/>
            <a:ext cx="4630356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профессиональных</a:t>
            </a:r>
            <a:r>
              <a:rPr sz="1800" b="1" spc="26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умений наставляемого</a:t>
            </a: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53719" y="4538725"/>
            <a:ext cx="2752648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9211E"/>
                </a:solidFill>
                <a:latin typeface="UNOBGO+Times New Roman Bold"/>
                <a:cs typeface="UNOBGO+Times New Roman Bold"/>
              </a:rPr>
              <a:t>АНАЛИТИЧЕСКИЙ</a:t>
            </a:r>
            <a:r>
              <a:rPr sz="1800" b="1" spc="952" dirty="0">
                <a:solidFill>
                  <a:srgbClr val="C9211E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C9211E"/>
                </a:solidFill>
                <a:latin typeface="UNOBGO+Times New Roman Bold"/>
                <a:cs typeface="UNOBGO+Times New Roman Bold"/>
              </a:rPr>
              <a:t>—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81526" y="4538725"/>
            <a:ext cx="4476561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определение</a:t>
            </a:r>
            <a:r>
              <a:rPr sz="1800" b="1" spc="943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уровня</a:t>
            </a:r>
            <a:r>
              <a:rPr sz="1800" b="1" spc="943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профессиональной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53719" y="4813046"/>
            <a:ext cx="7606452" cy="56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6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готовности</a:t>
            </a:r>
            <a:r>
              <a:rPr sz="1800" b="1" spc="177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наставляемого,</a:t>
            </a:r>
            <a:r>
              <a:rPr sz="1800" b="1" spc="178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анализ</a:t>
            </a:r>
            <a:r>
              <a:rPr sz="1800" b="1" spc="154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spc="-15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затруднений,</a:t>
            </a:r>
            <a:r>
              <a:rPr sz="1800" b="1" spc="182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возникших</a:t>
            </a:r>
            <a:r>
              <a:rPr sz="1800" b="1" spc="170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в</a:t>
            </a:r>
            <a:r>
              <a:rPr sz="1800" b="1" spc="162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процессе</a:t>
            </a:r>
          </a:p>
          <a:p>
            <a:pPr marL="0" marR="0">
              <a:lnSpc>
                <a:spcPts val="1996"/>
              </a:lnSpc>
              <a:spcBef>
                <a:spcPts val="164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реализации</a:t>
            </a:r>
            <a:r>
              <a:rPr sz="1800" b="1" spc="27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OBGO+Times New Roman Bold"/>
                <a:cs typeface="UNOBGO+Times New Roman Bold"/>
              </a:rPr>
              <a:t>программы</a:t>
            </a:r>
            <a:r>
              <a:rPr sz="1800" dirty="0">
                <a:solidFill>
                  <a:srgbClr val="000000"/>
                </a:solidFill>
                <a:latin typeface="FCUQCU+Times New Roman"/>
                <a:cs typeface="FCUQCU+Times New Roman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72819" y="2408027"/>
            <a:ext cx="6165389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0000"/>
                </a:solidFill>
                <a:latin typeface="JFTJHP+Arial Bold"/>
                <a:cs typeface="JFTJHP+Arial Bold"/>
              </a:rPr>
              <a:t>СПАСИБО</a:t>
            </a:r>
            <a:r>
              <a:rPr sz="3600" b="1" spc="-21" dirty="0">
                <a:solidFill>
                  <a:srgbClr val="FF0000"/>
                </a:solidFill>
                <a:latin typeface="JFTJHP+Arial Bold"/>
                <a:cs typeface="JFTJHP+Arial Bold"/>
              </a:rPr>
              <a:t> </a:t>
            </a:r>
            <a:r>
              <a:rPr sz="3600" b="1" dirty="0">
                <a:solidFill>
                  <a:srgbClr val="FF0000"/>
                </a:solidFill>
                <a:latin typeface="JFTJHP+Arial Bold"/>
                <a:cs typeface="JFTJHP+Arial Bold"/>
              </a:rPr>
              <a:t>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02662" y="356978"/>
            <a:ext cx="5605102" cy="861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0000"/>
                </a:solidFill>
                <a:latin typeface="JFTJHP+Arial Bold"/>
                <a:cs typeface="JFTJHP+Arial Bold"/>
              </a:rPr>
              <a:t>Нормативная</a:t>
            </a:r>
            <a:r>
              <a:rPr sz="2800" b="1" spc="58" dirty="0">
                <a:solidFill>
                  <a:srgbClr val="FF0000"/>
                </a:solidFill>
                <a:latin typeface="JFTJHP+Arial Bold"/>
                <a:cs typeface="JFTJHP+Arial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FTJHP+Arial Bold"/>
                <a:cs typeface="JFTJHP+Arial Bold"/>
              </a:rPr>
              <a:t>база реализации</a:t>
            </a:r>
          </a:p>
          <a:p>
            <a:pPr marL="260985" marR="0">
              <a:lnSpc>
                <a:spcPts val="3123"/>
              </a:lnSpc>
              <a:spcBef>
                <a:spcPts val="286"/>
              </a:spcBef>
              <a:spcAft>
                <a:spcPts val="0"/>
              </a:spcAft>
            </a:pPr>
            <a:r>
              <a:rPr sz="2800" b="1" spc="-21" dirty="0">
                <a:solidFill>
                  <a:srgbClr val="FF0000"/>
                </a:solidFill>
                <a:latin typeface="JFTJHP+Arial Bold"/>
                <a:cs typeface="JFTJHP+Arial Bold"/>
              </a:rPr>
              <a:t>технологии</a:t>
            </a:r>
            <a:r>
              <a:rPr sz="2800" b="1" spc="78" dirty="0">
                <a:solidFill>
                  <a:srgbClr val="FF0000"/>
                </a:solidFill>
                <a:latin typeface="JFTJHP+Arial Bold"/>
                <a:cs typeface="JFTJHP+Arial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FTJHP+Arial Bold"/>
                <a:cs typeface="JFTJHP+Arial Bold"/>
              </a:rPr>
              <a:t>наставничества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0768" y="1966024"/>
            <a:ext cx="7821181" cy="567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023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Нормативно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-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правовой</a:t>
            </a:r>
            <a:r>
              <a:rPr sz="1800" spc="1258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21" dirty="0">
                <a:solidFill>
                  <a:srgbClr val="000000"/>
                </a:solidFill>
                <a:latin typeface="OPUJEV+Arial"/>
                <a:cs typeface="OPUJEV+Arial"/>
              </a:rPr>
              <a:t>базой</a:t>
            </a:r>
            <a:r>
              <a:rPr sz="1800" spc="128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на</a:t>
            </a:r>
            <a:r>
              <a:rPr sz="1800" spc="1259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федеральном</a:t>
            </a:r>
            <a:r>
              <a:rPr sz="1800" spc="126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и</a:t>
            </a:r>
            <a:r>
              <a:rPr sz="1800" spc="1269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региональном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уровнях</a:t>
            </a:r>
            <a:r>
              <a:rPr sz="1800" spc="48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внедрения</a:t>
            </a:r>
            <a:r>
              <a:rPr sz="1800" spc="2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наставничества </a:t>
            </a:r>
            <a:r>
              <a:rPr sz="1800" spc="-15" dirty="0">
                <a:solidFill>
                  <a:srgbClr val="000000"/>
                </a:solidFill>
                <a:latin typeface="OPUJEV+Arial"/>
                <a:cs typeface="OPUJEV+Arial"/>
              </a:rPr>
              <a:t>является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0768" y="2789238"/>
            <a:ext cx="7823732" cy="842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023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1.</a:t>
            </a:r>
            <a:r>
              <a:rPr sz="1800" spc="339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Федеральный</a:t>
            </a:r>
            <a:r>
              <a:rPr sz="1800" spc="341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закон</a:t>
            </a:r>
            <a:r>
              <a:rPr sz="1800" spc="32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41" dirty="0">
                <a:solidFill>
                  <a:srgbClr val="000000"/>
                </a:solidFill>
                <a:latin typeface="OPUJEV+Arial"/>
                <a:cs typeface="OPUJEV+Arial"/>
              </a:rPr>
              <a:t>от</a:t>
            </a:r>
            <a:r>
              <a:rPr sz="1800" spc="37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29.12.2012</a:t>
            </a:r>
            <a:r>
              <a:rPr sz="1800" spc="324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N</a:t>
            </a:r>
            <a:r>
              <a:rPr sz="1800" spc="348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273-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ФЗ</a:t>
            </a:r>
            <a:r>
              <a:rPr sz="1800" spc="33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OPUJEV+Arial"/>
                <a:cs typeface="OPUJEV+Arial"/>
              </a:rPr>
              <a:t>(ред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.</a:t>
            </a:r>
            <a:r>
              <a:rPr sz="1800" spc="335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spc="-41" dirty="0">
                <a:solidFill>
                  <a:srgbClr val="000000"/>
                </a:solidFill>
                <a:latin typeface="OPUJEV+Arial"/>
                <a:cs typeface="OPUJEV+Arial"/>
              </a:rPr>
              <a:t>от</a:t>
            </a:r>
            <a:r>
              <a:rPr sz="1800" spc="37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31.07.2020)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"Об</a:t>
            </a:r>
            <a:r>
              <a:rPr sz="1800" spc="44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образовании</a:t>
            </a:r>
            <a:r>
              <a:rPr sz="1800" spc="54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в</a:t>
            </a:r>
            <a:r>
              <a:rPr sz="1800" spc="5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Российской</a:t>
            </a:r>
            <a:r>
              <a:rPr sz="1800" spc="52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Федерации"</a:t>
            </a:r>
            <a:r>
              <a:rPr sz="1800" spc="61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(с</a:t>
            </a:r>
            <a:r>
              <a:rPr sz="1800" spc="27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изм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.</a:t>
            </a:r>
            <a:r>
              <a:rPr sz="1800" spc="44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и</a:t>
            </a:r>
            <a:r>
              <a:rPr sz="1800" spc="3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доп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.,</a:t>
            </a:r>
            <a:r>
              <a:rPr sz="1800" spc="52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вступ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.</a:t>
            </a:r>
            <a:r>
              <a:rPr sz="1800" spc="56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в</a:t>
            </a:r>
            <a:r>
              <a:rPr sz="1800" spc="5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силу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с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01.08.2020),</a:t>
            </a:r>
            <a:r>
              <a:rPr sz="1800" spc="23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ст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. 28,</a:t>
            </a:r>
            <a:r>
              <a:rPr sz="1800" spc="16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47,</a:t>
            </a:r>
            <a:r>
              <a:rPr sz="1800" spc="13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48.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0768" y="3886518"/>
            <a:ext cx="7823803" cy="567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023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2.</a:t>
            </a:r>
            <a:r>
              <a:rPr sz="1800" spc="363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Приказ</a:t>
            </a:r>
            <a:r>
              <a:rPr sz="1800" spc="35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Министерства</a:t>
            </a:r>
            <a:r>
              <a:rPr sz="1800" spc="35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образования</a:t>
            </a:r>
            <a:r>
              <a:rPr sz="1800" spc="357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и</a:t>
            </a:r>
            <a:r>
              <a:rPr sz="1800" spc="354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науки</a:t>
            </a:r>
            <a:r>
              <a:rPr sz="1800" spc="36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41" dirty="0">
                <a:solidFill>
                  <a:srgbClr val="000000"/>
                </a:solidFill>
                <a:latin typeface="OPUJEV+Arial"/>
                <a:cs typeface="OPUJEV+Arial"/>
              </a:rPr>
              <a:t>от</a:t>
            </a:r>
            <a:r>
              <a:rPr sz="1800" spc="397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18</a:t>
            </a:r>
            <a:r>
              <a:rPr sz="1800" spc="355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OPUJEV+Arial"/>
                <a:cs typeface="OPUJEV+Arial"/>
              </a:rPr>
              <a:t>апреля</a:t>
            </a:r>
            <a:r>
              <a:rPr sz="1800" spc="367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2013</a:t>
            </a:r>
            <a:r>
              <a:rPr sz="1800" spc="349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spc="-201" dirty="0">
                <a:solidFill>
                  <a:srgbClr val="000000"/>
                </a:solidFill>
                <a:latin typeface="OPUJEV+Arial"/>
                <a:cs typeface="OPUJEV+Arial"/>
              </a:rPr>
              <a:t>г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.</a:t>
            </a:r>
          </a:p>
          <a:p>
            <a:pPr marL="0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№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291</a:t>
            </a:r>
            <a:r>
              <a:rPr sz="1800" spc="1391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«Об</a:t>
            </a:r>
            <a:r>
              <a:rPr sz="1800" spc="137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утверждении</a:t>
            </a:r>
            <a:r>
              <a:rPr sz="1800" spc="1391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Положения</a:t>
            </a:r>
            <a:r>
              <a:rPr sz="1800" spc="140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о</a:t>
            </a:r>
            <a:r>
              <a:rPr sz="1800" spc="1379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практике</a:t>
            </a:r>
            <a:r>
              <a:rPr sz="1800" spc="1378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обучающихся,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0768" y="4435412"/>
            <a:ext cx="304813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осваивающих</a:t>
            </a:r>
            <a:r>
              <a:rPr sz="1800" spc="265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основные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07815" y="4435412"/>
            <a:ext cx="225266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профессиональные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07429" y="4435412"/>
            <a:ext cx="2047279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3" dirty="0">
                <a:solidFill>
                  <a:srgbClr val="000000"/>
                </a:solidFill>
                <a:latin typeface="OPUJEV+Arial"/>
                <a:cs typeface="OPUJEV+Arial"/>
              </a:rPr>
              <a:t>образовательные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0768" y="4709732"/>
            <a:ext cx="618669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программы</a:t>
            </a:r>
            <a:r>
              <a:rPr sz="1800" spc="34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11" dirty="0">
                <a:solidFill>
                  <a:srgbClr val="000000"/>
                </a:solidFill>
                <a:latin typeface="OPUJEV+Arial"/>
                <a:cs typeface="OPUJEV+Arial"/>
              </a:rPr>
              <a:t>среднего</a:t>
            </a:r>
            <a:r>
              <a:rPr sz="1800" spc="2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профессионального</a:t>
            </a:r>
            <a:r>
              <a:rPr sz="1800" spc="17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образования»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0768" y="5258372"/>
            <a:ext cx="7821963" cy="567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023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3.</a:t>
            </a:r>
            <a:r>
              <a:rPr sz="1800" spc="267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spc="-43" dirty="0">
                <a:solidFill>
                  <a:srgbClr val="000000"/>
                </a:solidFill>
                <a:latin typeface="OPUJEV+Arial"/>
                <a:cs typeface="OPUJEV+Arial"/>
              </a:rPr>
              <a:t>Ук</a:t>
            </a:r>
            <a:r>
              <a:rPr sz="1800" spc="-461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OPUJEV+Arial"/>
                <a:cs typeface="OPUJEV+Arial"/>
              </a:rPr>
              <a:t>аз</a:t>
            </a:r>
            <a:r>
              <a:rPr sz="1800" spc="28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Президента</a:t>
            </a:r>
            <a:r>
              <a:rPr sz="1800" spc="27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PUJEV+Arial"/>
                <a:cs typeface="OPUJEV+Arial"/>
              </a:rPr>
              <a:t>РФ</a:t>
            </a:r>
            <a:r>
              <a:rPr sz="1800" spc="28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52" dirty="0">
                <a:solidFill>
                  <a:srgbClr val="000000"/>
                </a:solidFill>
                <a:latin typeface="OPUJEV+Arial"/>
                <a:cs typeface="OPUJEV+Arial"/>
              </a:rPr>
              <a:t>от</a:t>
            </a:r>
            <a:r>
              <a:rPr sz="1800" spc="32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2</a:t>
            </a:r>
            <a:r>
              <a:rPr sz="1800" spc="263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spc="-17" dirty="0">
                <a:solidFill>
                  <a:srgbClr val="000000"/>
                </a:solidFill>
                <a:latin typeface="OPUJEV+Arial"/>
                <a:cs typeface="OPUJEV+Arial"/>
              </a:rPr>
              <a:t>марта</a:t>
            </a:r>
            <a:r>
              <a:rPr sz="1800" spc="282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2018</a:t>
            </a:r>
            <a:r>
              <a:rPr sz="1800" spc="268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spc="-23" dirty="0">
                <a:solidFill>
                  <a:srgbClr val="000000"/>
                </a:solidFill>
                <a:latin typeface="OPUJEV+Arial"/>
                <a:cs typeface="OPUJEV+Arial"/>
              </a:rPr>
              <a:t>года</a:t>
            </a:r>
            <a:r>
              <a:rPr sz="1800" spc="27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№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94</a:t>
            </a:r>
            <a:r>
              <a:rPr sz="1800" spc="268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«Об</a:t>
            </a:r>
            <a:r>
              <a:rPr sz="1800" spc="271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учреждении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знака </a:t>
            </a:r>
            <a:r>
              <a:rPr sz="1800" spc="-11" dirty="0">
                <a:solidFill>
                  <a:srgbClr val="000000"/>
                </a:solidFill>
                <a:latin typeface="OPUJEV+Arial"/>
                <a:cs typeface="OPUJEV+Arial"/>
              </a:rPr>
              <a:t>отличия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 «За наставничество»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.</a:t>
            </a:r>
          </a:p>
        </p:txBody>
      </p:sp>
      <p:pic>
        <p:nvPicPr>
          <p:cNvPr id="12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4018" y="285074"/>
            <a:ext cx="5605518" cy="862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0000"/>
                </a:solidFill>
                <a:latin typeface="JFTJHP+Arial Bold"/>
                <a:cs typeface="JFTJHP+Arial Bold"/>
              </a:rPr>
              <a:t>Нормативная</a:t>
            </a:r>
            <a:r>
              <a:rPr sz="2800" b="1" spc="58" dirty="0">
                <a:solidFill>
                  <a:srgbClr val="FF0000"/>
                </a:solidFill>
                <a:latin typeface="JFTJHP+Arial Bold"/>
                <a:cs typeface="JFTJHP+Arial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FTJHP+Arial Bold"/>
                <a:cs typeface="JFTJHP+Arial Bold"/>
              </a:rPr>
              <a:t>база реализации</a:t>
            </a:r>
          </a:p>
          <a:p>
            <a:pPr marL="259461" marR="0">
              <a:lnSpc>
                <a:spcPts val="3123"/>
              </a:lnSpc>
              <a:spcBef>
                <a:spcPts val="288"/>
              </a:spcBef>
              <a:spcAft>
                <a:spcPts val="0"/>
              </a:spcAft>
            </a:pPr>
            <a:r>
              <a:rPr sz="2800" b="1" spc="-21" dirty="0">
                <a:solidFill>
                  <a:srgbClr val="FF0000"/>
                </a:solidFill>
                <a:latin typeface="JFTJHP+Arial Bold"/>
                <a:cs typeface="JFTJHP+Arial Bold"/>
              </a:rPr>
              <a:t>технологии</a:t>
            </a:r>
            <a:r>
              <a:rPr sz="2800" b="1" spc="78" dirty="0">
                <a:solidFill>
                  <a:srgbClr val="FF0000"/>
                </a:solidFill>
                <a:latin typeface="JFTJHP+Arial Bold"/>
                <a:cs typeface="JFTJHP+Arial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FTJHP+Arial Bold"/>
                <a:cs typeface="JFTJHP+Arial Bold"/>
              </a:rPr>
              <a:t>наставничества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3719" y="1789748"/>
            <a:ext cx="7461817" cy="84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024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4.</a:t>
            </a:r>
            <a:r>
              <a:rPr sz="1800" spc="300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spc="-43" dirty="0">
                <a:solidFill>
                  <a:srgbClr val="000000"/>
                </a:solidFill>
                <a:latin typeface="OPUJEV+Arial"/>
                <a:cs typeface="OPUJEV+Arial"/>
              </a:rPr>
              <a:t>Ук</a:t>
            </a:r>
            <a:r>
              <a:rPr sz="1800" spc="-461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OPUJEV+Arial"/>
                <a:cs typeface="OPUJEV+Arial"/>
              </a:rPr>
              <a:t>аз</a:t>
            </a:r>
            <a:r>
              <a:rPr sz="1800" spc="312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Президента</a:t>
            </a:r>
            <a:r>
              <a:rPr sz="1800" spc="298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PUJEV+Arial"/>
                <a:cs typeface="OPUJEV+Arial"/>
              </a:rPr>
              <a:t>РФ</a:t>
            </a:r>
            <a:r>
              <a:rPr sz="1800" spc="318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52" dirty="0">
                <a:solidFill>
                  <a:srgbClr val="000000"/>
                </a:solidFill>
                <a:latin typeface="OPUJEV+Arial"/>
                <a:cs typeface="OPUJEV+Arial"/>
              </a:rPr>
              <a:t>от</a:t>
            </a:r>
            <a:r>
              <a:rPr sz="1800" spc="349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07.05.2018</a:t>
            </a:r>
            <a:r>
              <a:rPr sz="1800" spc="290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spc="-198" dirty="0">
                <a:solidFill>
                  <a:srgbClr val="000000"/>
                </a:solidFill>
                <a:latin typeface="OPUJEV+Arial"/>
                <a:cs typeface="OPUJEV+Arial"/>
              </a:rPr>
              <a:t>г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.</a:t>
            </a:r>
            <a:r>
              <a:rPr sz="1800" spc="296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№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204</a:t>
            </a:r>
            <a:r>
              <a:rPr sz="1800" spc="292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«О</a:t>
            </a:r>
            <a:r>
              <a:rPr sz="1800" spc="301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национальных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spc="-21" dirty="0">
                <a:solidFill>
                  <a:srgbClr val="000000"/>
                </a:solidFill>
                <a:latin typeface="OPUJEV+Arial"/>
                <a:cs typeface="OPUJEV+Arial"/>
              </a:rPr>
              <a:t>целях</a:t>
            </a:r>
            <a:r>
              <a:rPr sz="1800" spc="49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и</a:t>
            </a:r>
            <a:r>
              <a:rPr sz="1800" spc="42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стратегических</a:t>
            </a:r>
            <a:r>
              <a:rPr sz="1800" spc="38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OPUJEV+Arial"/>
                <a:cs typeface="OPUJEV+Arial"/>
              </a:rPr>
              <a:t>задачах</a:t>
            </a:r>
            <a:r>
              <a:rPr sz="1800" spc="39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развития</a:t>
            </a:r>
            <a:r>
              <a:rPr sz="1800" spc="38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Российской</a:t>
            </a:r>
            <a:r>
              <a:rPr sz="1800" spc="3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Федерации</a:t>
            </a:r>
            <a:r>
              <a:rPr sz="1800" spc="39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на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spc="-10" dirty="0">
                <a:solidFill>
                  <a:srgbClr val="000000"/>
                </a:solidFill>
                <a:latin typeface="OPUJEV+Arial"/>
                <a:cs typeface="OPUJEV+Arial"/>
              </a:rPr>
              <a:t>период</a:t>
            </a:r>
            <a:r>
              <a:rPr sz="1800" spc="1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до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2024</a:t>
            </a:r>
            <a:r>
              <a:rPr sz="1800" spc="16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spc="-16" dirty="0">
                <a:solidFill>
                  <a:srgbClr val="000000"/>
                </a:solidFill>
                <a:latin typeface="OPUJEV+Arial"/>
                <a:cs typeface="OPUJEV+Arial"/>
              </a:rPr>
              <a:t>года»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5743" y="2887409"/>
            <a:ext cx="343048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5.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69364" y="2887409"/>
            <a:ext cx="175449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Национальный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04158" y="2887409"/>
            <a:ext cx="86334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проект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50206" y="2887409"/>
            <a:ext cx="183129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«Образование»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55231" y="2887409"/>
            <a:ext cx="136293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(утвержден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53719" y="3161729"/>
            <a:ext cx="7462243" cy="84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президиумом</a:t>
            </a:r>
            <a:r>
              <a:rPr sz="1800" spc="607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20" dirty="0">
                <a:solidFill>
                  <a:srgbClr val="000000"/>
                </a:solidFill>
                <a:latin typeface="OPUJEV+Arial"/>
                <a:cs typeface="OPUJEV+Arial"/>
              </a:rPr>
              <a:t>Совета</a:t>
            </a:r>
            <a:r>
              <a:rPr sz="1800" spc="59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при</a:t>
            </a:r>
            <a:r>
              <a:rPr sz="1800" spc="588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Президенте</a:t>
            </a:r>
            <a:r>
              <a:rPr sz="1800" spc="584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Российской</a:t>
            </a:r>
            <a:r>
              <a:rPr sz="1800" spc="55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Федерации</a:t>
            </a:r>
            <a:r>
              <a:rPr sz="1800" spc="577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по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стратегическому</a:t>
            </a:r>
            <a:r>
              <a:rPr sz="1800" spc="20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развитию</a:t>
            </a:r>
            <a:r>
              <a:rPr sz="1800" spc="22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и</a:t>
            </a:r>
            <a:r>
              <a:rPr sz="1800" spc="222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национальным</a:t>
            </a:r>
            <a:r>
              <a:rPr sz="1800" spc="22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проектам</a:t>
            </a:r>
            <a:r>
              <a:rPr sz="1800" spc="229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11" dirty="0">
                <a:solidFill>
                  <a:srgbClr val="000000"/>
                </a:solidFill>
                <a:latin typeface="OPUJEV+Arial"/>
                <a:cs typeface="OPUJEV+Arial"/>
              </a:rPr>
              <a:t>(протокол</a:t>
            </a:r>
            <a:r>
              <a:rPr sz="1800" spc="24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41" dirty="0">
                <a:solidFill>
                  <a:srgbClr val="000000"/>
                </a:solidFill>
                <a:latin typeface="OPUJEV+Arial"/>
                <a:cs typeface="OPUJEV+Arial"/>
              </a:rPr>
              <a:t>от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3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сентября</a:t>
            </a:r>
            <a:r>
              <a:rPr sz="1800" spc="2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2018</a:t>
            </a:r>
            <a:r>
              <a:rPr sz="1800" spc="16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spc="-213" dirty="0">
                <a:solidFill>
                  <a:srgbClr val="000000"/>
                </a:solidFill>
                <a:latin typeface="OPUJEV+Arial"/>
                <a:cs typeface="OPUJEV+Arial"/>
              </a:rPr>
              <a:t>г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.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№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10)/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53719" y="4258733"/>
            <a:ext cx="7461031" cy="166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024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6.</a:t>
            </a:r>
            <a:r>
              <a:rPr sz="1800" spc="36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OPUJEV+Arial"/>
                <a:cs typeface="OPUJEV+Arial"/>
              </a:rPr>
              <a:t>Распоряжение</a:t>
            </a:r>
            <a:r>
              <a:rPr sz="1800" spc="3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Министерства</a:t>
            </a:r>
            <a:r>
              <a:rPr sz="1800" spc="28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Просвещения</a:t>
            </a:r>
            <a:r>
              <a:rPr sz="1800" spc="3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PUJEV+Arial"/>
                <a:cs typeface="OPUJEV+Arial"/>
              </a:rPr>
              <a:t>РФ</a:t>
            </a:r>
            <a:r>
              <a:rPr sz="1800" spc="52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41" dirty="0">
                <a:solidFill>
                  <a:srgbClr val="000000"/>
                </a:solidFill>
                <a:latin typeface="OPUJEV+Arial"/>
                <a:cs typeface="OPUJEV+Arial"/>
              </a:rPr>
              <a:t>от</a:t>
            </a:r>
            <a:r>
              <a:rPr sz="1800" spc="6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30.04.2019</a:t>
            </a:r>
            <a:r>
              <a:rPr sz="1800" spc="37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№</a:t>
            </a:r>
          </a:p>
          <a:p>
            <a:pPr marL="0" marR="0">
              <a:lnSpc>
                <a:spcPts val="2010"/>
              </a:lnSpc>
              <a:spcBef>
                <a:spcPts val="15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МР</a:t>
            </a:r>
            <a:r>
              <a:rPr sz="1800" spc="55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–</a:t>
            </a:r>
            <a:r>
              <a:rPr sz="1800" spc="55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4/02</a:t>
            </a:r>
            <a:r>
              <a:rPr sz="1800" spc="553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ви</a:t>
            </a:r>
            <a:r>
              <a:rPr sz="1800" spc="55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«Об</a:t>
            </a:r>
            <a:r>
              <a:rPr sz="1800" spc="56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утверждении</a:t>
            </a:r>
            <a:r>
              <a:rPr sz="1800" spc="56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OPUJEV+Arial"/>
                <a:cs typeface="OPUJEV+Arial"/>
              </a:rPr>
              <a:t>методических</a:t>
            </a:r>
            <a:r>
              <a:rPr sz="1800" spc="561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рекомендаций</a:t>
            </a:r>
            <a:r>
              <a:rPr sz="1800" spc="56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OPUJEV+Arial"/>
                <a:cs typeface="OPUJEV+Arial"/>
              </a:rPr>
              <a:t>по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созданию</a:t>
            </a:r>
            <a:r>
              <a:rPr sz="1800" spc="2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и функционированию</a:t>
            </a:r>
            <a:r>
              <a:rPr sz="1800" spc="2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центров</a:t>
            </a:r>
            <a:r>
              <a:rPr sz="1800" spc="2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оценки</a:t>
            </a:r>
            <a:r>
              <a:rPr sz="1800" spc="14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профессионального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мастерства</a:t>
            </a:r>
            <a:r>
              <a:rPr sz="1800" spc="99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и</a:t>
            </a:r>
            <a:r>
              <a:rPr sz="1800" spc="1002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квалификаций</a:t>
            </a:r>
            <a:r>
              <a:rPr sz="1800" spc="997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OPUJEV+Arial"/>
                <a:cs typeface="OPUJEV+Arial"/>
              </a:rPr>
              <a:t>педагогов,</a:t>
            </a:r>
            <a:r>
              <a:rPr sz="1800" spc="1021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центров</a:t>
            </a:r>
            <a:r>
              <a:rPr sz="1800" spc="101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непрерывного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повышения</a:t>
            </a:r>
            <a:r>
              <a:rPr sz="1800" spc="237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профессионального</a:t>
            </a:r>
            <a:r>
              <a:rPr sz="1800" spc="2371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мастерства</a:t>
            </a:r>
            <a:r>
              <a:rPr sz="1800" spc="236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педагогических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работников в рамках федерального</a:t>
            </a:r>
            <a:r>
              <a:rPr sz="1800" spc="11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проекта</a:t>
            </a:r>
            <a:r>
              <a:rPr sz="1800" spc="18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OPUJEV+Arial"/>
                <a:cs typeface="OPUJEV+Arial"/>
              </a:rPr>
              <a:t>«Учитель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22" dirty="0">
                <a:solidFill>
                  <a:srgbClr val="000000"/>
                </a:solidFill>
                <a:latin typeface="OPUJEV+Arial"/>
                <a:cs typeface="OPUJEV+Arial"/>
              </a:rPr>
              <a:t>будущего»»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.</a:t>
            </a:r>
          </a:p>
        </p:txBody>
      </p:sp>
      <p:pic>
        <p:nvPicPr>
          <p:cNvPr id="12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04770" y="349104"/>
            <a:ext cx="5598000" cy="861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0" dirty="0">
                <a:solidFill>
                  <a:srgbClr val="FF0000"/>
                </a:solidFill>
                <a:latin typeface="JFTJHP+Arial Bold"/>
                <a:cs typeface="JFTJHP+Arial Bold"/>
              </a:rPr>
              <a:t>Нормативная</a:t>
            </a:r>
            <a:r>
              <a:rPr sz="2800" b="1" spc="56" dirty="0">
                <a:solidFill>
                  <a:srgbClr val="FF0000"/>
                </a:solidFill>
                <a:latin typeface="JFTJHP+Arial Bold"/>
                <a:cs typeface="JFTJHP+Arial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FTJHP+Arial Bold"/>
                <a:cs typeface="JFTJHP+Arial Bold"/>
              </a:rPr>
              <a:t>база реализации</a:t>
            </a:r>
          </a:p>
          <a:p>
            <a:pPr marL="259079" marR="0">
              <a:lnSpc>
                <a:spcPts val="3123"/>
              </a:lnSpc>
              <a:spcBef>
                <a:spcPts val="286"/>
              </a:spcBef>
              <a:spcAft>
                <a:spcPts val="0"/>
              </a:spcAft>
            </a:pPr>
            <a:r>
              <a:rPr sz="2800" b="1" spc="-21" dirty="0">
                <a:solidFill>
                  <a:srgbClr val="FF0000"/>
                </a:solidFill>
                <a:latin typeface="JFTJHP+Arial Bold"/>
                <a:cs typeface="JFTJHP+Arial Bold"/>
              </a:rPr>
              <a:t>технологии</a:t>
            </a:r>
            <a:r>
              <a:rPr sz="2800" b="1" spc="78" dirty="0">
                <a:solidFill>
                  <a:srgbClr val="FF0000"/>
                </a:solidFill>
                <a:latin typeface="JFTJHP+Arial Bold"/>
                <a:cs typeface="JFTJHP+Arial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FTJHP+Arial Bold"/>
                <a:cs typeface="JFTJHP+Arial Bold"/>
              </a:rPr>
              <a:t>наставничества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24528" y="2162874"/>
            <a:ext cx="4872311" cy="842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023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7.</a:t>
            </a:r>
            <a:r>
              <a:rPr sz="1800" spc="-10" dirty="0">
                <a:solidFill>
                  <a:srgbClr val="000000"/>
                </a:solidFill>
                <a:latin typeface="OPUJEV+Arial"/>
                <a:cs typeface="OPUJEV+Arial"/>
              </a:rPr>
              <a:t>Распоряжение</a:t>
            </a:r>
            <a:r>
              <a:rPr sz="1800" spc="174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Минпросвещения</a:t>
            </a:r>
            <a:r>
              <a:rPr sz="1800" spc="16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OPUJEV+Arial"/>
                <a:cs typeface="OPUJEV+Arial"/>
              </a:rPr>
              <a:t>России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spc="-41" dirty="0">
                <a:solidFill>
                  <a:srgbClr val="000000"/>
                </a:solidFill>
                <a:latin typeface="OPUJEV+Arial"/>
                <a:cs typeface="OPUJEV+Arial"/>
              </a:rPr>
              <a:t>от</a:t>
            </a:r>
            <a:r>
              <a:rPr sz="1800" spc="80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17.12.2019</a:t>
            </a:r>
            <a:r>
              <a:rPr sz="1800" spc="770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N</a:t>
            </a:r>
            <a:r>
              <a:rPr sz="1800" spc="756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Р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-140</a:t>
            </a:r>
            <a:r>
              <a:rPr sz="1800" spc="761" dirty="0">
                <a:solidFill>
                  <a:srgbClr val="000000"/>
                </a:solidFill>
                <a:latin typeface="OQBNPC+Arial"/>
                <a:cs typeface="OQBNPC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"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Об</a:t>
            </a:r>
            <a:r>
              <a:rPr sz="1800" spc="757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утверждении</a:t>
            </a:r>
          </a:p>
          <a:p>
            <a:pPr marL="0" marR="0">
              <a:lnSpc>
                <a:spcPts val="2013"/>
              </a:lnSpc>
              <a:spcBef>
                <a:spcPts val="146"/>
              </a:spcBef>
              <a:spcAft>
                <a:spcPts val="0"/>
              </a:spcAft>
            </a:pPr>
            <a:r>
              <a:rPr sz="1800" spc="-11" dirty="0">
                <a:solidFill>
                  <a:srgbClr val="000000"/>
                </a:solidFill>
                <a:latin typeface="OPUJEV+Arial"/>
                <a:cs typeface="OPUJEV+Arial"/>
              </a:rPr>
              <a:t>методических</a:t>
            </a:r>
            <a:r>
              <a:rPr sz="1800" spc="65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рекомендаций</a:t>
            </a:r>
            <a:r>
              <a:rPr sz="1800" spc="658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по</a:t>
            </a:r>
            <a:r>
              <a:rPr sz="1800" spc="650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созданию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24528" y="2986088"/>
            <a:ext cx="2298873" cy="567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центров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профессионального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46674" y="2986088"/>
            <a:ext cx="1660624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непрерывного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15123" y="2986088"/>
            <a:ext cx="1380551" cy="567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повышения</a:t>
            </a:r>
          </a:p>
          <a:p>
            <a:pPr marL="762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мастерства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24528" y="3534728"/>
            <a:ext cx="4872796" cy="567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педагогических</a:t>
            </a:r>
            <a:r>
              <a:rPr sz="1800" spc="1828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работников</a:t>
            </a:r>
            <a:r>
              <a:rPr sz="1800" spc="184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и</a:t>
            </a:r>
            <a:r>
              <a:rPr sz="1800" spc="1829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центров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оценки</a:t>
            </a:r>
            <a:r>
              <a:rPr sz="1800" spc="808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профессионального</a:t>
            </a:r>
            <a:r>
              <a:rPr sz="1800" spc="797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мастерства</a:t>
            </a:r>
            <a:r>
              <a:rPr sz="1800" spc="809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24528" y="4083368"/>
            <a:ext cx="169132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квалификации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83122" y="4083368"/>
            <a:ext cx="120632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4" dirty="0">
                <a:solidFill>
                  <a:srgbClr val="000000"/>
                </a:solidFill>
                <a:latin typeface="OPUJEV+Arial"/>
                <a:cs typeface="OPUJEV+Arial"/>
              </a:rPr>
              <a:t>педагогов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43494" y="4083368"/>
            <a:ext cx="273843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в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186039" y="4083368"/>
            <a:ext cx="909523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рамках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24528" y="4357412"/>
            <a:ext cx="4871724" cy="293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региональных</a:t>
            </a:r>
            <a:r>
              <a:rPr sz="1800" spc="918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проектов,</a:t>
            </a:r>
            <a:r>
              <a:rPr sz="1800" spc="926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обеспечивающих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24528" y="4632389"/>
            <a:ext cx="1463389" cy="567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достижение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spc="-33" dirty="0">
                <a:solidFill>
                  <a:srgbClr val="000000"/>
                </a:solidFill>
                <a:latin typeface="OPUJEV+Arial"/>
                <a:cs typeface="OPUJEV+Arial"/>
              </a:rPr>
              <a:t>результатов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928614" y="4632389"/>
            <a:ext cx="1791040" cy="567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7" dirty="0">
                <a:solidFill>
                  <a:srgbClr val="000000"/>
                </a:solidFill>
                <a:latin typeface="OPUJEV+Arial"/>
                <a:cs typeface="OPUJEV+Arial"/>
              </a:rPr>
              <a:t>целей,</a:t>
            </a:r>
          </a:p>
          <a:p>
            <a:pPr marL="105155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федерального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64375" y="4632389"/>
            <a:ext cx="148247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2" dirty="0">
                <a:solidFill>
                  <a:srgbClr val="000000"/>
                </a:solidFill>
                <a:latin typeface="OPUJEV+Arial"/>
                <a:cs typeface="OPUJEV+Arial"/>
              </a:rPr>
              <a:t>показателей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17229" y="4632389"/>
            <a:ext cx="280094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105267" y="4906709"/>
            <a:ext cx="98944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проекта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224528" y="5181029"/>
            <a:ext cx="4870308" cy="567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2" dirty="0">
                <a:solidFill>
                  <a:srgbClr val="000000"/>
                </a:solidFill>
                <a:latin typeface="OPUJEV+Arial"/>
                <a:cs typeface="OPUJEV+Arial"/>
              </a:rPr>
              <a:t>"Учитель</a:t>
            </a:r>
            <a:r>
              <a:rPr sz="1800" spc="172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spc="-23" dirty="0">
                <a:solidFill>
                  <a:srgbClr val="000000"/>
                </a:solidFill>
                <a:latin typeface="OPUJEV+Arial"/>
                <a:cs typeface="OPUJEV+Arial"/>
              </a:rPr>
              <a:t>будущего"</a:t>
            </a:r>
            <a:r>
              <a:rPr sz="1800" spc="191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национального</a:t>
            </a:r>
            <a:r>
              <a:rPr sz="1800" spc="17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проекта</a:t>
            </a:r>
          </a:p>
          <a:p>
            <a:pPr marL="0" marR="0">
              <a:lnSpc>
                <a:spcPts val="2010"/>
              </a:lnSpc>
              <a:spcBef>
                <a:spcPts val="198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PUJEV+Arial"/>
                <a:cs typeface="OPUJEV+Arial"/>
              </a:rPr>
              <a:t>"Образование"</a:t>
            </a:r>
            <a:r>
              <a:rPr sz="1800" dirty="0">
                <a:solidFill>
                  <a:srgbClr val="000000"/>
                </a:solidFill>
                <a:latin typeface="OQBNPC+Arial"/>
                <a:cs typeface="OQBNPC+Arial"/>
              </a:rPr>
              <a:t>.</a:t>
            </a:r>
          </a:p>
        </p:txBody>
      </p:sp>
      <p:pic>
        <p:nvPicPr>
          <p:cNvPr id="20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83259" y="1867471"/>
            <a:ext cx="7182779" cy="804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OPUJEV+Arial"/>
                <a:cs typeface="OPUJEV+Arial"/>
              </a:rPr>
              <a:t>5. </a:t>
            </a:r>
            <a:r>
              <a:rPr sz="2600" spc="-17" dirty="0">
                <a:solidFill>
                  <a:srgbClr val="000000"/>
                </a:solidFill>
                <a:latin typeface="OPUJEV+Arial"/>
                <a:cs typeface="OPUJEV+Arial"/>
              </a:rPr>
              <a:t>Знаете</a:t>
            </a:r>
            <a:r>
              <a:rPr sz="2600" dirty="0">
                <a:solidFill>
                  <a:srgbClr val="000000"/>
                </a:solidFill>
                <a:latin typeface="OPUJEV+Arial"/>
                <a:cs typeface="OPUJEV+Arial"/>
              </a:rPr>
              <a:t> ли</a:t>
            </a:r>
            <a:r>
              <a:rPr sz="2600" spc="-14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600" dirty="0">
                <a:solidFill>
                  <a:srgbClr val="000000"/>
                </a:solidFill>
                <a:latin typeface="OPUJEV+Arial"/>
                <a:cs typeface="OPUJEV+Arial"/>
              </a:rPr>
              <a:t>вы, в чём </a:t>
            </a:r>
            <a:r>
              <a:rPr sz="2600" spc="-12" dirty="0">
                <a:solidFill>
                  <a:srgbClr val="000000"/>
                </a:solidFill>
                <a:latin typeface="OPUJEV+Arial"/>
                <a:cs typeface="OPUJEV+Arial"/>
              </a:rPr>
              <a:t>заключается</a:t>
            </a:r>
            <a:r>
              <a:rPr sz="2600" spc="-25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600" dirty="0">
                <a:solidFill>
                  <a:srgbClr val="000000"/>
                </a:solidFill>
                <a:latin typeface="OPUJEV+Arial"/>
                <a:cs typeface="OPUJEV+Arial"/>
              </a:rPr>
              <a:t>сущность</a:t>
            </a:r>
          </a:p>
          <a:p>
            <a:pPr marL="1766367" marR="0">
              <a:lnSpc>
                <a:spcPts val="2909"/>
              </a:lnSpc>
              <a:spcBef>
                <a:spcPts val="212"/>
              </a:spcBef>
              <a:spcAft>
                <a:spcPts val="0"/>
              </a:spcAft>
            </a:pPr>
            <a:r>
              <a:rPr sz="2600" spc="17" dirty="0">
                <a:solidFill>
                  <a:srgbClr val="000000"/>
                </a:solidFill>
                <a:latin typeface="OPUJEV+Arial"/>
                <a:cs typeface="OPUJEV+Arial"/>
              </a:rPr>
              <a:t>каждой</a:t>
            </a:r>
            <a:r>
              <a:rPr sz="2600" spc="-33" dirty="0">
                <a:solidFill>
                  <a:srgbClr val="000000"/>
                </a:solidFill>
                <a:latin typeface="OPUJEV+Arial"/>
                <a:cs typeface="OPUJEV+Arial"/>
              </a:rPr>
              <a:t> </a:t>
            </a:r>
            <a:r>
              <a:rPr sz="2600" dirty="0">
                <a:solidFill>
                  <a:srgbClr val="000000"/>
                </a:solidFill>
                <a:latin typeface="OPUJEV+Arial"/>
                <a:cs typeface="OPUJEV+Arial"/>
              </a:rPr>
              <a:t>из </a:t>
            </a:r>
            <a:r>
              <a:rPr sz="2600" spc="-13" dirty="0">
                <a:solidFill>
                  <a:srgbClr val="000000"/>
                </a:solidFill>
                <a:latin typeface="OPUJEV+Arial"/>
                <a:cs typeface="OPUJEV+Arial"/>
              </a:rPr>
              <a:t>этих</a:t>
            </a:r>
            <a:r>
              <a:rPr sz="2600" dirty="0">
                <a:solidFill>
                  <a:srgbClr val="000000"/>
                </a:solidFill>
                <a:latin typeface="OPUJEV+Arial"/>
                <a:cs typeface="OPUJEV+Arial"/>
              </a:rPr>
              <a:t> ролей?</a:t>
            </a:r>
          </a:p>
        </p:txBody>
      </p:sp>
      <p:pic>
        <p:nvPicPr>
          <p:cNvPr id="4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9108" y="1651973"/>
            <a:ext cx="3811734" cy="407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OPUJEV+Arial"/>
                <a:cs typeface="OPUJEV+Arial"/>
              </a:rPr>
              <a:t>2. </a:t>
            </a:r>
            <a:r>
              <a:rPr sz="2600" spc="-14" dirty="0">
                <a:solidFill>
                  <a:srgbClr val="000000"/>
                </a:solidFill>
                <a:latin typeface="OPUJEV+Arial"/>
                <a:cs typeface="OPUJEV+Arial"/>
              </a:rPr>
              <a:t>Кто</a:t>
            </a:r>
            <a:r>
              <a:rPr sz="2600" dirty="0">
                <a:solidFill>
                  <a:srgbClr val="000000"/>
                </a:solidFill>
                <a:latin typeface="OPUJEV+Arial"/>
                <a:cs typeface="OPUJEV+Arial"/>
              </a:rPr>
              <a:t> такой наставник?</a:t>
            </a:r>
          </a:p>
        </p:txBody>
      </p:sp>
      <p:pic>
        <p:nvPicPr>
          <p:cNvPr id="4" name="Picture 2" descr="https://cdn.vectorstock.com/i/1000x1000/42/28/icon-diary-and-pen-vector-1384228.jpg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0" y="-1"/>
            <a:ext cx="1714480" cy="16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</a:spPr>
      <a:bodyPr wrap="square" lIns="0" tIns="0" rIns="0" bIns="0" rtlCol="0">
        <a:spAutoFit/>
      </a:bodyPr>
      <a:lstStyle>
        <a:defPPr>
          <a:defRPr/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900</Words>
  <Application>Microsoft Office PowerPoint</Application>
  <PresentationFormat>Экран (4:3)</PresentationFormat>
  <Paragraphs>198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1" baseType="lpstr">
      <vt:lpstr>Arial</vt:lpstr>
      <vt:lpstr>Calibri</vt:lpstr>
      <vt:lpstr>JFTJHP+Arial Bold</vt:lpstr>
      <vt:lpstr>OQBNPC+Arial</vt:lpstr>
      <vt:lpstr>OPUJEV+Arial</vt:lpstr>
      <vt:lpstr>HPCKRT+Arial Bold</vt:lpstr>
      <vt:lpstr>Times New Roman</vt:lpstr>
      <vt:lpstr>WRRRPV+Wingdings</vt:lpstr>
      <vt:lpstr>FCUQCU+Times New Roman</vt:lpstr>
      <vt:lpstr>FTFCMC+Times New Roman</vt:lpstr>
      <vt:lpstr>UNOBGO+Times New Roman Bold</vt:lpstr>
      <vt:lpstr>AUIFGC+Times New Roman Bold</vt:lpstr>
      <vt:lpstr>Theme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Директор ДДТ</cp:lastModifiedBy>
  <cp:revision>8</cp:revision>
  <dcterms:modified xsi:type="dcterms:W3CDTF">2022-11-30T05:53:04Z</dcterms:modified>
</cp:coreProperties>
</file>