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8" r:id="rId11"/>
    <p:sldId id="263" r:id="rId12"/>
    <p:sldId id="264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66" y="-269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0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3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3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7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7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2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9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7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6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7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5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D708-96D4-48FB-B78F-B146A110D77E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66BCB-663B-49B3-AE81-1A06910B6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31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" y="1969105"/>
            <a:ext cx="10337074" cy="1646302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дополнительном образовании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45188"/>
            <a:ext cx="7766936" cy="1487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Дом детского творчества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юношеская спортивная школа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4578" y="4223657"/>
            <a:ext cx="2618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Тренер-преподаватель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Лукоянов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8378" y="5991496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Гари 2022г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794" y="3928110"/>
            <a:ext cx="3564254" cy="35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19050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ролевых моделей внутри формы «ученик – ученик»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84" y="1452101"/>
            <a:ext cx="8596668" cy="388077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«успевающий – неуспевающий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«лидер – пассивный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«равный – равному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14" y="4000500"/>
            <a:ext cx="3564254" cy="356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993267"/>
              </p:ext>
            </p:extLst>
          </p:nvPr>
        </p:nvGraphicFramePr>
        <p:xfrm>
          <a:off x="1014942" y="1466849"/>
          <a:ext cx="9067800" cy="4748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1844">
                  <a:extLst>
                    <a:ext uri="{9D8B030D-6E8A-4147-A177-3AD203B41FA5}">
                      <a16:colId xmlns:a16="http://schemas.microsoft.com/office/drawing/2014/main" val="913257509"/>
                    </a:ext>
                  </a:extLst>
                </a:gridCol>
                <a:gridCol w="2875773">
                  <a:extLst>
                    <a:ext uri="{9D8B030D-6E8A-4147-A177-3AD203B41FA5}">
                      <a16:colId xmlns:a16="http://schemas.microsoft.com/office/drawing/2014/main" val="675776240"/>
                    </a:ext>
                  </a:extLst>
                </a:gridCol>
                <a:gridCol w="3230183">
                  <a:extLst>
                    <a:ext uri="{9D8B030D-6E8A-4147-A177-3AD203B41FA5}">
                      <a16:colId xmlns:a16="http://schemas.microsoft.com/office/drawing/2014/main" val="3400295336"/>
                    </a:ext>
                  </a:extLst>
                </a:gridCol>
              </a:tblGrid>
              <a:tr h="223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Наставник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Наставляемый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539438"/>
                  </a:ext>
                </a:extLst>
              </a:tr>
              <a:tr h="223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Кто может быть.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Пассивный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Активный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59345"/>
                  </a:ext>
                </a:extLst>
              </a:tr>
              <a:tr h="4230756">
                <a:tc>
                  <a:txBody>
                    <a:bodyPr/>
                    <a:lstStyle/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Активный ученик, обладающий лидерским и организаторскими качествами, нетривиальностью мышления.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Ученик, демонстрирующий высокие спортивные результаты.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Победитель  региональных  соревнований.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effectLst/>
                        </a:rPr>
                        <a:t>Возможный участник всероссийских </a:t>
                      </a:r>
                      <a:r>
                        <a:rPr lang="ru-RU" sz="1600" dirty="0" err="1">
                          <a:effectLst/>
                        </a:rPr>
                        <a:t>детско</a:t>
                      </a:r>
                      <a:r>
                        <a:rPr lang="ru-RU" sz="1600" dirty="0">
                          <a:effectLst/>
                        </a:rPr>
                        <a:t> – юношеских организаций и объединений.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 или ценностно -дезориентированный обучающийся более низкой по отношению к наставнику ступени, демонстрирующий неудовлетворительные спортивные результаты или проблемы с поведением, не принимающим участие в жизни спортивной школы, отстраненный от коллектива.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Обучающийся с особыми образовательными потребностями, нуждающийся в профессиональной поддержке или ресурсах для реализации собственных проектов.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29711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4" y="0"/>
            <a:ext cx="10771716" cy="11811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участников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ученик».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047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83" y="190500"/>
            <a:ext cx="10419291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варианты программы наставничества «Ученик – ученик».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10581"/>
              </p:ext>
            </p:extLst>
          </p:nvPr>
        </p:nvGraphicFramePr>
        <p:xfrm>
          <a:off x="1552574" y="1638300"/>
          <a:ext cx="8220075" cy="39625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686449">
                  <a:extLst>
                    <a:ext uri="{9D8B030D-6E8A-4147-A177-3AD203B41FA5}">
                      <a16:colId xmlns:a16="http://schemas.microsoft.com/office/drawing/2014/main" val="3104594020"/>
                    </a:ext>
                  </a:extLst>
                </a:gridCol>
                <a:gridCol w="5533626">
                  <a:extLst>
                    <a:ext uri="{9D8B030D-6E8A-4147-A177-3AD203B41FA5}">
                      <a16:colId xmlns:a16="http://schemas.microsoft.com/office/drawing/2014/main" val="2343940651"/>
                    </a:ext>
                  </a:extLst>
                </a:gridCol>
              </a:tblGrid>
              <a:tr h="443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Формы взаимодействия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6465339"/>
                  </a:ext>
                </a:extLst>
              </a:tr>
              <a:tr h="665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«Победитель – участник»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Достижение лучших спортивных результатов.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511965"/>
                  </a:ext>
                </a:extLst>
              </a:tr>
              <a:tr h="1330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«Лидер – пассивный»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Психоэмоциональная поддержка с адаптацией в коллективе или с развитием коммуникационных и лидерских навыков.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889431"/>
                  </a:ext>
                </a:extLst>
              </a:tr>
              <a:tr h="472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«Равный – равному»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Обмен навыками для достижения целей.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129111"/>
                  </a:ext>
                </a:extLst>
              </a:tr>
              <a:tr h="944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«Адаптированный – неадаптированный»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Адаптация к новым условиям обучения.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66824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79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85725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формы наставничества «Ученик – ученик»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3475"/>
              </p:ext>
            </p:extLst>
          </p:nvPr>
        </p:nvGraphicFramePr>
        <p:xfrm>
          <a:off x="771526" y="1165225"/>
          <a:ext cx="9801224" cy="5603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6745">
                  <a:extLst>
                    <a:ext uri="{9D8B030D-6E8A-4147-A177-3AD203B41FA5}">
                      <a16:colId xmlns:a16="http://schemas.microsoft.com/office/drawing/2014/main" val="3966411472"/>
                    </a:ext>
                  </a:extLst>
                </a:gridCol>
                <a:gridCol w="5434479">
                  <a:extLst>
                    <a:ext uri="{9D8B030D-6E8A-4147-A177-3AD203B41FA5}">
                      <a16:colId xmlns:a16="http://schemas.microsoft.com/office/drawing/2014/main" val="1216986700"/>
                    </a:ext>
                  </a:extLst>
                </a:gridCol>
              </a:tblGrid>
              <a:tr h="29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реализации.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52021346"/>
                  </a:ext>
                </a:extLst>
              </a:tr>
              <a:tr h="47320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отбор наставников</a:t>
                      </a:r>
                      <a:r>
                        <a:rPr lang="ru-RU" sz="16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числа активных обучающихся.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Собеседование. Использование базы наставников.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3311363285"/>
                  </a:ext>
                </a:extLst>
              </a:tr>
              <a:tr h="236604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наставников.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проводится куратором.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936147360"/>
                  </a:ext>
                </a:extLst>
              </a:tr>
              <a:tr h="1892832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отбор обучающихся, имеющих особые образовательные потребности, низкую  мотивацию к занятиям спортом, проблемы с адаптацией в коллективе, не включенные в школьное сообщество  и желающих добровольно принять участие в программе наставничества.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Анкетирование. Листы опроса. Использование базы наставляемых.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855288979"/>
                  </a:ext>
                </a:extLst>
              </a:tr>
              <a:tr h="47320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пар, групп.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pc="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личных встреч, обсуждения вопросов. Назначения куратором.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1513357274"/>
                  </a:ext>
                </a:extLst>
              </a:tr>
              <a:tr h="946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Наставляемый улучшает свои спортивные результаты, он интегрирован в школьное сообщество, повышена мотивация и осознанность.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конкретных результатов взаимодействия (улучшение показателей). Улучшение спортивных результатов, посещаемости.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2771187707"/>
                  </a:ext>
                </a:extLst>
              </a:tr>
              <a:tr h="473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реализации формы наставничества.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эффективности реализации программы.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2670921404"/>
                  </a:ext>
                </a:extLst>
              </a:tr>
              <a:tr h="709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получает уважаемый и заслуженный статус. Чувствует свою причастность школьному сообществу.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на торжественной линейке.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1" marR="66161" marT="0" marB="0"/>
                </a:tc>
                <a:extLst>
                  <a:ext uri="{0D108BD9-81ED-4DB2-BD59-A6C34878D82A}">
                    <a16:rowId xmlns:a16="http://schemas.microsoft.com/office/drawing/2014/main" val="1117270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30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58" y="180975"/>
            <a:ext cx="9047691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базы наставников и наставляемых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38105"/>
              </p:ext>
            </p:extLst>
          </p:nvPr>
        </p:nvGraphicFramePr>
        <p:xfrm>
          <a:off x="923925" y="1011712"/>
          <a:ext cx="8705850" cy="5047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937">
                  <a:extLst>
                    <a:ext uri="{9D8B030D-6E8A-4147-A177-3AD203B41FA5}">
                      <a16:colId xmlns:a16="http://schemas.microsoft.com/office/drawing/2014/main" val="1604630556"/>
                    </a:ext>
                  </a:extLst>
                </a:gridCol>
                <a:gridCol w="2305831">
                  <a:extLst>
                    <a:ext uri="{9D8B030D-6E8A-4147-A177-3AD203B41FA5}">
                      <a16:colId xmlns:a16="http://schemas.microsoft.com/office/drawing/2014/main" val="434921777"/>
                    </a:ext>
                  </a:extLst>
                </a:gridCol>
                <a:gridCol w="4135082">
                  <a:extLst>
                    <a:ext uri="{9D8B030D-6E8A-4147-A177-3AD203B41FA5}">
                      <a16:colId xmlns:a16="http://schemas.microsoft.com/office/drawing/2014/main" val="3427772551"/>
                    </a:ext>
                  </a:extLst>
                </a:gridCol>
              </a:tblGrid>
              <a:tr h="421253">
                <a:tc gridSpan="2">
                  <a:txBody>
                    <a:bodyPr/>
                    <a:lstStyle/>
                    <a:p>
                      <a:pPr>
                        <a:spcBef>
                          <a:spcPts val="1330"/>
                        </a:spcBef>
                        <a:spcAft>
                          <a:spcPts val="0"/>
                        </a:spcAft>
                        <a:tabLst>
                          <a:tab pos="188912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базы наставников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330"/>
                        </a:spcBef>
                        <a:spcAft>
                          <a:spcPts val="0"/>
                        </a:spcAft>
                        <a:tabLst>
                          <a:tab pos="188912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базы наставляемых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646577"/>
                  </a:ext>
                </a:extLst>
              </a:tr>
              <a:tr h="549973">
                <a:tc>
                  <a:txBody>
                    <a:bodyPr/>
                    <a:lstStyle/>
                    <a:p>
                      <a:pPr marL="67945" marR="41846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числа внутреннего контура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0" marR="74295" algn="ctr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числа внешнего контура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48550"/>
                  </a:ext>
                </a:extLst>
              </a:tr>
              <a:tr h="3398687">
                <a:tc>
                  <a:txBody>
                    <a:bodyPr/>
                    <a:lstStyle/>
                    <a:p>
                      <a:pPr marL="285750" marR="236855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684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обучающихся, мотивированных помочь сверстникам в  спортивных и адаптационных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вопросах;</a:t>
                      </a:r>
                    </a:p>
                    <a:p>
                      <a:pPr marL="285750" marR="145415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684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обучающихся </a:t>
                      </a:r>
                      <a:r>
                        <a:rPr lang="ru-RU" sz="16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выраженной активной гражданской позицией.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316865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87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выпускников, заинтересованных в поддержке своей </a:t>
                      </a:r>
                      <a:r>
                        <a:rPr lang="ru-RU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marR="78740"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491490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74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родителей, педагогов, обучающихся o возможностях и </a:t>
                      </a: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целях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программы;</a:t>
                      </a:r>
                    </a:p>
                    <a:p>
                      <a:pPr marL="285750" marR="144780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74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мотивационных бесед с возможным приглашением потенциальных наставников;</a:t>
                      </a:r>
                    </a:p>
                    <a:p>
                      <a:pPr marL="285750" marR="218440" lvl="0" indent="-285750"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74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конкретных проблем обучающихся спортивной школы,</a:t>
                      </a:r>
                      <a:r>
                        <a:rPr lang="ru-RU" sz="16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которые можно решить с помощью</a:t>
                      </a:r>
                      <a:r>
                        <a:rPr lang="ru-RU" sz="16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наставничества.</a:t>
                      </a:r>
                    </a:p>
                    <a:p>
                      <a:pPr marL="285750" marR="137795" lvl="0" indent="-28575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" panose="020B0604020202020204" pitchFamily="34" charset="0"/>
                        <a:buChar char="•"/>
                        <a:tabLst>
                          <a:tab pos="15748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 систематизация запросов от потенциальных наставляемых.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403433"/>
                  </a:ext>
                </a:extLst>
              </a:tr>
              <a:tr h="677130">
                <a:tc gridSpan="3">
                  <a:txBody>
                    <a:bodyPr/>
                    <a:lstStyle/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Результатом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этого этапа является сформированная база наставников и наставляемых с перечнем запросов, необходимых для формирования наставнических пар или групп.</a:t>
                      </a:r>
                    </a:p>
                    <a:p>
                      <a:pPr marL="67945">
                        <a:lnSpc>
                          <a:spcPts val="133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7125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28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14" y="4000500"/>
            <a:ext cx="3564254" cy="35642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534" y="138907"/>
            <a:ext cx="11066991" cy="6507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поощрения наставников</a:t>
            </a:r>
            <a:endParaRPr lang="ru-RU" sz="32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числу лучших мотивирующих наставника факторов можно отнести поддержку системы наставничества на учрежденческом, общественном и муниципальном уровнях; создание среды, в которой наставничество воспринимается как почетная миссия, где формируется ощущение причастности к большому и важному делу, в котором наставнику отводится ведущая роль.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популяризации роли наставника: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фестивалей наставников на учрежденческом уровне.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лучших наставников на конкурсы и мероприятия на муниципальном, региональном и федеральном уровнях.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учрежденческого конкурса профессионального мастерства "Наставник года", «Лучшая пара», «Наставник+";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грамотами "Лучший наставник"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родителям наставников из числа обучающихся.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1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94" y="3947160"/>
            <a:ext cx="3564254" cy="3564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1119"/>
            <a:ext cx="9041432" cy="424330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наставничества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аппарат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наставничества в ДО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наставничества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организации работы обучающихся–наставников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участников формы наставничества «Ученик – ученик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поощрения наставников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810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263" y="582160"/>
            <a:ext cx="8596668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наставнической деятельности в системе дополнительного образования является воздействие на формирующуюся личность, направленное на ее продуктивное развитие и социальную адаптацию путем передачи опыта наставника наставляемому. Акцент наставничества в дополнительном образовании делается на взаимодействие, осуществляемое в неформальной обстановке и несвязанное с официальными отношениями которое позволяет достичь максимально эффективных результатов воздействия на ребёнка.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794" y="3947160"/>
            <a:ext cx="3564254" cy="35642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75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14" y="466409"/>
            <a:ext cx="859666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способ передачи знаний, умений, навыков от более опытного и знающего, предоставление помощи и совета детям и подросткам, оказание им необходимой поддержки в социализации и взрослении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Наставническая деятельность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комплекс мероприятий и формирующих их действий, направленный на организацию взаимоотношений наставника и наставляемого в конкретных формах для получения ожидаемых результатов.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4" y="3977640"/>
            <a:ext cx="3564254" cy="356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27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59" y="164149"/>
            <a:ext cx="9586806" cy="46288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человек, обладающий определенным опытом и знаниями, высоким уровнем коммуникации, имеющий успешный опыт в достижении жизненного, личностного и профессионального результата, готовый и стремящийся помочь своему подопечному приобрести опыт, необходимый и достаточный для самореализации и самосовершенствования наставляемого. Наставник помогает ребёнку поставить личную цель, формируется готовность к саморазвитию.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ребёнок, который через взаимодействие с наставником и при его помощи и поддержке решает конкретные жизненные, личные и профессиональные задачи, приобретает новый опыт и развивает новые навыки и компетенции.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14" y="4000500"/>
            <a:ext cx="3564254" cy="356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00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5969" y="369570"/>
            <a:ext cx="8596668" cy="66294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наставничества в ДО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74" y="121570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запуска программы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наставнических пар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наставнических пар /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наставничества;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14" y="4000500"/>
            <a:ext cx="3564254" cy="3564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55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414" y="4000500"/>
            <a:ext cx="3564254" cy="3564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61925"/>
            <a:ext cx="4200525" cy="67627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наставничества: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752475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когда наставник воздействует на обучающегося не заметно для второго;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двустороннее взаимодействие наставника и обучающегося;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когда все силы направлены на воспитание одного обучающегося;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является двусторонним процессом: с одной стороны – деятельность наставника, с другой – деятельность обучающегося, воспитанника. Этот процесс носит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субъект-субъективный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и является одной из разновидностей педагогического взаимодействия.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19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09" y="190500"/>
            <a:ext cx="8596668" cy="8191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наставничества: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9650"/>
            <a:ext cx="1617702" cy="1617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575" y="1587668"/>
            <a:ext cx="287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ученик»;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5101" y="3444745"/>
            <a:ext cx="2881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– ученик»;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20435" y="5511816"/>
            <a:ext cx="2951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– студент»;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75804" y="2321629"/>
            <a:ext cx="3929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– ученик/студент»;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7987" y="4355679"/>
            <a:ext cx="4605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«работодатель – ученик/студент».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6" y="2675840"/>
            <a:ext cx="2082777" cy="2276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4918" r="9996" b="6230"/>
          <a:stretch/>
        </p:blipFill>
        <p:spPr>
          <a:xfrm>
            <a:off x="1993717" y="5000803"/>
            <a:ext cx="2553326" cy="17606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26" y="1009650"/>
            <a:ext cx="3559969" cy="28479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94" y="3060293"/>
            <a:ext cx="3040400" cy="30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9" y="142875"/>
            <a:ext cx="9323916" cy="13208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организации работы обучающихся–наставников: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58" y="1093789"/>
            <a:ext cx="9885891" cy="42497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обучающихся включенных в социальные, культурные и образовательные процессы 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имиджа учреждения дополнительного образования;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компетенций обучающиеся и их стимулирование к культурному, интеллектуальному, физическому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совершенствованию, самореализации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Оцениваемые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 </a:t>
            </a:r>
            <a:endParaRPr lang="ru-RU" sz="28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и улучшение психоэмоционального фона внутри группы и как следствие образовательной организации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группы и сохранность контингента объединений, спортивных секций;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в реализацию институциональных проектов и проектов на городском и региональном уровне;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корпоративной культуры общения среди сверстников, что позволит снизить конфликтность внутри коллектива обучающихся.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46FFBA-7F39-4178-833B-150C7F1E8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998" y="0"/>
            <a:ext cx="2078002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715</TotalTime>
  <Words>877</Words>
  <Application>Microsoft Office PowerPoint</Application>
  <PresentationFormat>Широкоэкранный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Symbol</vt:lpstr>
      <vt:lpstr>Times New Roman</vt:lpstr>
      <vt:lpstr>Trebuchet MS</vt:lpstr>
      <vt:lpstr>Wingdings 3</vt:lpstr>
      <vt:lpstr>Аспект</vt:lpstr>
      <vt:lpstr>Наставничество в дополнительном образовании</vt:lpstr>
      <vt:lpstr>Содержание:</vt:lpstr>
      <vt:lpstr>Презентация PowerPoint</vt:lpstr>
      <vt:lpstr>Презентация PowerPoint</vt:lpstr>
      <vt:lpstr>Презентация PowerPoint</vt:lpstr>
      <vt:lpstr>Основные этапы наставничества в ДО</vt:lpstr>
      <vt:lpstr>Типы наставничества:</vt:lpstr>
      <vt:lpstr>Формы наставничества: </vt:lpstr>
      <vt:lpstr>Ожидаемые результаты организации работы обучающихся–наставников: </vt:lpstr>
      <vt:lpstr>Вариации ролевых моделей внутри формы «ученик – ученик»</vt:lpstr>
      <vt:lpstr>Характеристика участников формы наставничества «Ученик – ученик». </vt:lpstr>
      <vt:lpstr>Возможные варианты программы наставничества «Ученик – ученик».</vt:lpstr>
      <vt:lpstr>Схема реализации формы наставничества «Ученик – ученик»</vt:lpstr>
      <vt:lpstr>Формирование базы наставников и наставляемых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 в дополнительном образовании</dc:title>
  <dc:creator>Андрей Лукоянов</dc:creator>
  <cp:lastModifiedBy>Андрей Лукоянов</cp:lastModifiedBy>
  <cp:revision>21</cp:revision>
  <dcterms:created xsi:type="dcterms:W3CDTF">2022-11-29T17:35:16Z</dcterms:created>
  <dcterms:modified xsi:type="dcterms:W3CDTF">2022-11-30T05:35:13Z</dcterms:modified>
</cp:coreProperties>
</file>